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14" r:id="rId2"/>
    <p:sldId id="334" r:id="rId3"/>
    <p:sldId id="372" r:id="rId4"/>
    <p:sldId id="356" r:id="rId5"/>
    <p:sldId id="365" r:id="rId6"/>
    <p:sldId id="331" r:id="rId7"/>
    <p:sldId id="367" r:id="rId8"/>
    <p:sldId id="358" r:id="rId9"/>
    <p:sldId id="366" r:id="rId10"/>
    <p:sldId id="336" r:id="rId11"/>
    <p:sldId id="322" r:id="rId12"/>
    <p:sldId id="337" r:id="rId13"/>
    <p:sldId id="362" r:id="rId14"/>
    <p:sldId id="370" r:id="rId15"/>
    <p:sldId id="361" r:id="rId16"/>
    <p:sldId id="338" r:id="rId17"/>
    <p:sldId id="333" r:id="rId18"/>
    <p:sldId id="343" r:id="rId19"/>
    <p:sldId id="344" r:id="rId20"/>
    <p:sldId id="332" r:id="rId21"/>
    <p:sldId id="373" r:id="rId22"/>
    <p:sldId id="374" r:id="rId23"/>
  </p:sldIdLst>
  <p:sldSz cx="10477500" cy="7239000"/>
  <p:notesSz cx="6789738" cy="9929813"/>
  <p:kinsoku lang="ja-JP" invalStChars="、。，．・：；？！゛゜ヽヾゝゞ々ー’”）〕］｝〉》」』】°‰′″℃￠％ぁぃぅぇぉっゃゅょゎァィゥェォッャュョヮヵヶ!%),.:;?]}｡｣､･ｧｨｩｪｫｬｭｮｯｰﾞﾟ" invalEndChars="‘“（〔［｛〈《「『【￥＄$([\{｢￡"/>
  <p:defaultTextStyle>
    <a:defPPr>
      <a:defRPr lang="fr-FR"/>
    </a:defPPr>
    <a:lvl1pPr algn="l" rtl="0" fontAlgn="base">
      <a:spcBef>
        <a:spcPct val="0"/>
      </a:spcBef>
      <a:spcAft>
        <a:spcPct val="0"/>
      </a:spcAft>
      <a:defRPr sz="1200" kern="1200">
        <a:solidFill>
          <a:schemeClr val="tx1"/>
        </a:solidFill>
        <a:latin typeface="Lucida Sans Unicode" pitchFamily="34" charset="0"/>
        <a:ea typeface="+mn-ea"/>
        <a:cs typeface="+mn-cs"/>
      </a:defRPr>
    </a:lvl1pPr>
    <a:lvl2pPr marL="457200" algn="l" rtl="0" fontAlgn="base">
      <a:spcBef>
        <a:spcPct val="0"/>
      </a:spcBef>
      <a:spcAft>
        <a:spcPct val="0"/>
      </a:spcAft>
      <a:defRPr sz="1200" kern="1200">
        <a:solidFill>
          <a:schemeClr val="tx1"/>
        </a:solidFill>
        <a:latin typeface="Lucida Sans Unicode" pitchFamily="34" charset="0"/>
        <a:ea typeface="+mn-ea"/>
        <a:cs typeface="+mn-cs"/>
      </a:defRPr>
    </a:lvl2pPr>
    <a:lvl3pPr marL="914400" algn="l" rtl="0" fontAlgn="base">
      <a:spcBef>
        <a:spcPct val="0"/>
      </a:spcBef>
      <a:spcAft>
        <a:spcPct val="0"/>
      </a:spcAft>
      <a:defRPr sz="1200" kern="1200">
        <a:solidFill>
          <a:schemeClr val="tx1"/>
        </a:solidFill>
        <a:latin typeface="Lucida Sans Unicode" pitchFamily="34" charset="0"/>
        <a:ea typeface="+mn-ea"/>
        <a:cs typeface="+mn-cs"/>
      </a:defRPr>
    </a:lvl3pPr>
    <a:lvl4pPr marL="1371600" algn="l" rtl="0" fontAlgn="base">
      <a:spcBef>
        <a:spcPct val="0"/>
      </a:spcBef>
      <a:spcAft>
        <a:spcPct val="0"/>
      </a:spcAft>
      <a:defRPr sz="1200" kern="1200">
        <a:solidFill>
          <a:schemeClr val="tx1"/>
        </a:solidFill>
        <a:latin typeface="Lucida Sans Unicode" pitchFamily="34" charset="0"/>
        <a:ea typeface="+mn-ea"/>
        <a:cs typeface="+mn-cs"/>
      </a:defRPr>
    </a:lvl4pPr>
    <a:lvl5pPr marL="1828800" algn="l" rtl="0" fontAlgn="base">
      <a:spcBef>
        <a:spcPct val="0"/>
      </a:spcBef>
      <a:spcAft>
        <a:spcPct val="0"/>
      </a:spcAft>
      <a:defRPr sz="1200" kern="1200">
        <a:solidFill>
          <a:schemeClr val="tx1"/>
        </a:solidFill>
        <a:latin typeface="Lucida Sans Unicode" pitchFamily="34" charset="0"/>
        <a:ea typeface="+mn-ea"/>
        <a:cs typeface="+mn-cs"/>
      </a:defRPr>
    </a:lvl5pPr>
    <a:lvl6pPr marL="2286000" algn="l" defTabSz="914400" rtl="0" eaLnBrk="1" latinLnBrk="0" hangingPunct="1">
      <a:defRPr sz="1200" kern="1200">
        <a:solidFill>
          <a:schemeClr val="tx1"/>
        </a:solidFill>
        <a:latin typeface="Lucida Sans Unicode" pitchFamily="34" charset="0"/>
        <a:ea typeface="+mn-ea"/>
        <a:cs typeface="+mn-cs"/>
      </a:defRPr>
    </a:lvl6pPr>
    <a:lvl7pPr marL="2743200" algn="l" defTabSz="914400" rtl="0" eaLnBrk="1" latinLnBrk="0" hangingPunct="1">
      <a:defRPr sz="1200" kern="1200">
        <a:solidFill>
          <a:schemeClr val="tx1"/>
        </a:solidFill>
        <a:latin typeface="Lucida Sans Unicode" pitchFamily="34" charset="0"/>
        <a:ea typeface="+mn-ea"/>
        <a:cs typeface="+mn-cs"/>
      </a:defRPr>
    </a:lvl7pPr>
    <a:lvl8pPr marL="3200400" algn="l" defTabSz="914400" rtl="0" eaLnBrk="1" latinLnBrk="0" hangingPunct="1">
      <a:defRPr sz="1200" kern="1200">
        <a:solidFill>
          <a:schemeClr val="tx1"/>
        </a:solidFill>
        <a:latin typeface="Lucida Sans Unicode" pitchFamily="34" charset="0"/>
        <a:ea typeface="+mn-ea"/>
        <a:cs typeface="+mn-cs"/>
      </a:defRPr>
    </a:lvl8pPr>
    <a:lvl9pPr marL="3657600" algn="l" defTabSz="914400" rtl="0" eaLnBrk="1" latinLnBrk="0" hangingPunct="1">
      <a:defRPr sz="1200" kern="1200">
        <a:solidFill>
          <a:schemeClr val="tx1"/>
        </a:solidFill>
        <a:latin typeface="Lucida Sans Unicode"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x Posch" initials="M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FF99"/>
    <a:srgbClr val="66FF99"/>
    <a:srgbClr val="99FF99"/>
    <a:srgbClr val="990000"/>
    <a:srgbClr val="0000FF"/>
    <a:srgbClr val="0033CC"/>
    <a:srgbClr val="FFE5FF"/>
    <a:srgbClr val="66CCFF"/>
    <a:srgbClr val="A50021"/>
    <a:srgbClr val="62398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191" autoAdjust="0"/>
    <p:restoredTop sz="72456" autoAdjust="0"/>
  </p:normalViewPr>
  <p:slideViewPr>
    <p:cSldViewPr snapToGrid="0">
      <p:cViewPr varScale="1">
        <p:scale>
          <a:sx n="41" d="100"/>
          <a:sy n="41" d="100"/>
        </p:scale>
        <p:origin x="-1104" y="-108"/>
      </p:cViewPr>
      <p:guideLst>
        <p:guide orient="horz" pos="2280"/>
        <p:guide pos="3300"/>
      </p:guideLst>
    </p:cSldViewPr>
  </p:slideViewPr>
  <p:outlineViewPr>
    <p:cViewPr>
      <p:scale>
        <a:sx n="33" d="100"/>
        <a:sy n="33" d="100"/>
      </p:scale>
      <p:origin x="72" y="2376"/>
    </p:cViewPr>
    <p:sldLst>
      <p:sld r:id="rId1" collapse="1"/>
    </p:sldLst>
  </p:outlineViewPr>
  <p:notesTextViewPr>
    <p:cViewPr>
      <p:scale>
        <a:sx n="100" d="100"/>
        <a:sy n="100" d="100"/>
      </p:scale>
      <p:origin x="0" y="0"/>
    </p:cViewPr>
  </p:notesTextViewPr>
  <p:sorterViewPr>
    <p:cViewPr>
      <p:scale>
        <a:sx n="48" d="100"/>
        <a:sy n="48" d="100"/>
      </p:scale>
      <p:origin x="0" y="0"/>
    </p:cViewPr>
  </p:sorterViewPr>
  <p:notesViewPr>
    <p:cSldViewPr snapToGrid="0">
      <p:cViewPr varScale="1">
        <p:scale>
          <a:sx n="79" d="100"/>
          <a:sy n="79" d="100"/>
        </p:scale>
        <p:origin x="-2772" y="-84"/>
      </p:cViewPr>
      <p:guideLst>
        <p:guide orient="horz" pos="3128"/>
        <p:guide pos="213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31775" y="9334500"/>
            <a:ext cx="1597025" cy="219075"/>
          </a:xfrm>
          <a:prstGeom prst="rect">
            <a:avLst/>
          </a:prstGeom>
          <a:noFill/>
          <a:ln w="12700">
            <a:noFill/>
            <a:miter lim="800000"/>
            <a:headEnd/>
            <a:tailEnd/>
          </a:ln>
          <a:effectLst/>
        </p:spPr>
        <p:txBody>
          <a:bodyPr wrap="none" lIns="95612" tIns="46967" rIns="95612" bIns="46967">
            <a:spAutoFit/>
          </a:bodyPr>
          <a:lstStyle/>
          <a:p>
            <a:pPr defTabSz="966788" eaLnBrk="0" hangingPunct="0">
              <a:defRPr/>
            </a:pPr>
            <a:r>
              <a:rPr lang="fr-FR" sz="800">
                <a:latin typeface="Lucida Sans" charset="0"/>
              </a:rPr>
              <a:t>DCO - 08/09/2004 - titre - </a:t>
            </a:r>
            <a:fld id="{C47BEFCB-8EE3-447F-AA63-CCF865305F4D}" type="slidenum">
              <a:rPr lang="fr-FR" sz="800">
                <a:latin typeface="Lucida Sans" charset="0"/>
              </a:rPr>
              <a:pPr defTabSz="966788" eaLnBrk="0" hangingPunct="0">
                <a:defRPr/>
              </a:pPr>
              <a:t>‹N°›</a:t>
            </a:fld>
            <a:r>
              <a:rPr lang="fr-FR" sz="800">
                <a:latin typeface="Lucida Sans" charset="0"/>
              </a:rPr>
              <a:t> </a:t>
            </a:r>
          </a:p>
        </p:txBody>
      </p:sp>
    </p:spTree>
    <p:extLst>
      <p:ext uri="{BB962C8B-B14F-4D97-AF65-F5344CB8AC3E}">
        <p14:creationId xmlns="" xmlns:p14="http://schemas.microsoft.com/office/powerpoint/2010/main" val="2891433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idx="2"/>
          </p:nvPr>
        </p:nvSpPr>
        <p:spPr bwMode="auto">
          <a:xfrm>
            <a:off x="709613" y="750888"/>
            <a:ext cx="5370512" cy="370998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04875" y="4716463"/>
            <a:ext cx="4979988" cy="4468812"/>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Tree>
    <p:extLst>
      <p:ext uri="{BB962C8B-B14F-4D97-AF65-F5344CB8AC3E}">
        <p14:creationId xmlns="" xmlns:p14="http://schemas.microsoft.com/office/powerpoint/2010/main" val="1280941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smtClean="0"/>
              <a:t>http://www.unece.org/fileadmin/DAM/env/documents/2014/AIR/WGE/ICP_Waters_WGE_sept_2014.pdf</a:t>
            </a:r>
          </a:p>
          <a:p>
            <a:endParaRPr lang="en-GB" altLang="en-US" smtClean="0"/>
          </a:p>
          <a:p>
            <a:r>
              <a:rPr lang="en-GB" altLang="en-US" smtClean="0"/>
              <a:t>Preliminary conclusions </a:t>
            </a:r>
          </a:p>
          <a:p>
            <a:r>
              <a:rPr lang="en-US" altLang="en-US" smtClean="0"/>
              <a:t>•Decreased sulphate deposition drives trends in chemical recovery </a:t>
            </a:r>
          </a:p>
          <a:p>
            <a:r>
              <a:rPr lang="en-US" altLang="en-US" smtClean="0"/>
              <a:t>•Variations in observed water chemistry relate partly to climate </a:t>
            </a:r>
          </a:p>
          <a:p>
            <a:r>
              <a:rPr lang="en-US" altLang="en-US" smtClean="0"/>
              <a:t>–Evaluation of model description of observations = ground truthing </a:t>
            </a:r>
          </a:p>
          <a:p>
            <a:r>
              <a:rPr lang="en-US" altLang="en-US" smtClean="0"/>
              <a:t>•No significant chemical recovery is expected in 2020 </a:t>
            </a:r>
          </a:p>
          <a:p>
            <a:r>
              <a:rPr lang="en-US" altLang="en-US" smtClean="0"/>
              <a:t>•Climate-related variation in water chemistry is significant and will affect chemical recovery </a:t>
            </a:r>
          </a:p>
          <a:p>
            <a:endParaRPr lang="en-GB" altLang="en-US" smtClean="0"/>
          </a:p>
          <a:p>
            <a:r>
              <a:rPr lang="en-GB" altLang="en-US" smtClean="0"/>
              <a:t>http://www.unece.org/fileadmin/DAM/env/documents/2014/AIR/WGE/ICP_IM_Activities_WGE__2014_LL_MF.pdf</a:t>
            </a:r>
          </a:p>
          <a:p>
            <a:endParaRPr lang="en-GB" altLang="en-US" smtClean="0"/>
          </a:p>
          <a:p>
            <a:r>
              <a:rPr lang="en-US" sz="1200" kern="1200" smtClean="0">
                <a:solidFill>
                  <a:schemeClr val="tx1"/>
                </a:solidFill>
                <a:latin typeface="Times" pitchFamily="18" charset="0"/>
                <a:ea typeface="+mn-ea"/>
                <a:cs typeface="+mn-cs"/>
              </a:rPr>
              <a:t>budgets for catchment ecosystems show leaching of SO4 but no change in retention of nitrogen.</a:t>
            </a:r>
            <a:endParaRPr lang="en-US" altLang="en-US" smtClean="0"/>
          </a:p>
          <a:p>
            <a:r>
              <a:rPr lang="en-US" altLang="en-US" smtClean="0"/>
              <a:t>S and N budgets and retention for ICP IM site CZ01 </a:t>
            </a:r>
          </a:p>
          <a:p>
            <a:r>
              <a:rPr lang="en-US" altLang="en-US" smtClean="0"/>
              <a:t>Pne: percent net export</a:t>
            </a:r>
            <a:endParaRPr lang="en-GB"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a:ln/>
        </p:spPr>
      </p:sp>
      <p:sp>
        <p:nvSpPr>
          <p:cNvPr id="23555" name="Espace réservé des commentaires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GB"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sz="1200" kern="1200" smtClean="0">
                <a:solidFill>
                  <a:schemeClr val="tx1"/>
                </a:solidFill>
                <a:latin typeface="Times" pitchFamily="18" charset="0"/>
                <a:ea typeface="+mn-ea"/>
                <a:cs typeface="+mn-cs"/>
              </a:rPr>
              <a:t>Future modelled trend ozone to emphasise future challenges. Note: By March 2015 we also intend to produce a trend report on rising background ozone concentrations and implications for impacts on vegetation (EMEP will h</a:t>
            </a:r>
          </a:p>
          <a:p>
            <a:r>
              <a:rPr lang="en-GB" sz="1200" kern="1200" smtClean="0">
                <a:solidFill>
                  <a:schemeClr val="tx1"/>
                </a:solidFill>
                <a:latin typeface="Times" pitchFamily="18" charset="0"/>
                <a:ea typeface="+mn-ea"/>
                <a:cs typeface="+mn-cs"/>
              </a:rPr>
              <a:t>ave data on background ozone concentration trends).</a:t>
            </a:r>
          </a:p>
          <a:p>
            <a:endParaRPr lang="en-GB" sz="1200" kern="1200" smtClean="0">
              <a:solidFill>
                <a:schemeClr val="tx1"/>
              </a:solidFill>
              <a:latin typeface="Times"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smtClean="0">
                <a:solidFill>
                  <a:schemeClr val="tx1"/>
                </a:solidFill>
                <a:latin typeface="Times" pitchFamily="18" charset="0"/>
                <a:ea typeface="+mn-ea"/>
                <a:cs typeface="+mn-cs"/>
              </a:rPr>
              <a:t>Might be worthwhile to ask whether EMEP will study trends of ozone matrices such as POD1, AOT40 and SOM35 too or whether they will only study ozone concentrations in air (and leave the other analyses to ICP Vegetation and TF Health).</a:t>
            </a:r>
          </a:p>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b="1" kern="1200" baseline="0" smtClean="0">
                <a:solidFill>
                  <a:schemeClr val="tx1"/>
                </a:solidFill>
                <a:latin typeface="Times" pitchFamily="18" charset="0"/>
                <a:ea typeface="+mn-ea"/>
                <a:cs typeface="+mn-cs"/>
              </a:rPr>
              <a:t>Biodiversity in freshwaters: temporal trends</a:t>
            </a:r>
          </a:p>
          <a:p>
            <a:r>
              <a:rPr lang="en-US" sz="1200" b="1" kern="1200" baseline="0" smtClean="0">
                <a:solidFill>
                  <a:schemeClr val="tx1"/>
                </a:solidFill>
                <a:latin typeface="Times" pitchFamily="18" charset="0"/>
                <a:ea typeface="+mn-ea"/>
                <a:cs typeface="+mn-cs"/>
              </a:rPr>
              <a:t>and response to water chemistry, Velle et al, 2013, ICP Waters report 114/2013</a:t>
            </a:r>
            <a:endParaRPr lang="en-US" sz="1200" kern="1200" baseline="0" smtClean="0">
              <a:solidFill>
                <a:schemeClr val="tx1"/>
              </a:solidFill>
              <a:latin typeface="Times" pitchFamily="18" charset="0"/>
              <a:ea typeface="+mn-ea"/>
              <a:cs typeface="+mn-cs"/>
            </a:endParaRPr>
          </a:p>
          <a:p>
            <a:r>
              <a:rPr lang="en-US" sz="1200" kern="1200" baseline="0" smtClean="0">
                <a:solidFill>
                  <a:schemeClr val="tx1"/>
                </a:solidFill>
                <a:latin typeface="Times" pitchFamily="18" charset="0"/>
                <a:ea typeface="+mn-ea"/>
                <a:cs typeface="+mn-cs"/>
              </a:rPr>
              <a:t>This international, quality controlled long term monitoring of water chemistry and biota in acidsensitive</a:t>
            </a:r>
          </a:p>
          <a:p>
            <a:r>
              <a:rPr lang="en-US" sz="1200" kern="1200" baseline="0" smtClean="0">
                <a:solidFill>
                  <a:schemeClr val="tx1"/>
                </a:solidFill>
                <a:latin typeface="Times" pitchFamily="18" charset="0"/>
                <a:ea typeface="+mn-ea"/>
                <a:cs typeface="+mn-cs"/>
              </a:rPr>
              <a:t>waters have been important in tracking changes in the diversity of invertebrates in these</a:t>
            </a:r>
          </a:p>
          <a:p>
            <a:r>
              <a:rPr lang="en-US" sz="1200" kern="1200" baseline="0" smtClean="0">
                <a:solidFill>
                  <a:schemeClr val="tx1"/>
                </a:solidFill>
                <a:latin typeface="Times" pitchFamily="18" charset="0"/>
                <a:ea typeface="+mn-ea"/>
                <a:cs typeface="+mn-cs"/>
              </a:rPr>
              <a:t>ecosystems, and their possible causes, i.e. air pollution. Reduction in the emissions of acidifying</a:t>
            </a:r>
          </a:p>
          <a:p>
            <a:r>
              <a:rPr lang="en-US" sz="1200" kern="1200" baseline="0" smtClean="0">
                <a:solidFill>
                  <a:schemeClr val="tx1"/>
                </a:solidFill>
                <a:latin typeface="Times" pitchFamily="18" charset="0"/>
                <a:ea typeface="+mn-ea"/>
                <a:cs typeface="+mn-cs"/>
              </a:rPr>
              <a:t>pollutants has been followed by a positive development in the species diversity of acid-sensitive</a:t>
            </a:r>
          </a:p>
          <a:p>
            <a:r>
              <a:rPr lang="en-US" sz="1200" kern="1200" baseline="0" smtClean="0">
                <a:solidFill>
                  <a:schemeClr val="tx1"/>
                </a:solidFill>
                <a:latin typeface="Times" pitchFamily="18" charset="0"/>
                <a:ea typeface="+mn-ea"/>
                <a:cs typeface="+mn-cs"/>
              </a:rPr>
              <a:t>freshwaters, in sharp contrast to the global trend of decreasing freshwater species diversity.</a:t>
            </a:r>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45947" y="9431600"/>
            <a:ext cx="2942220" cy="496491"/>
          </a:xfrm>
          <a:prstGeom prst="rect">
            <a:avLst/>
          </a:prstGeom>
          <a:ln/>
        </p:spPr>
        <p:txBody>
          <a:bodyPr/>
          <a:lstStyle/>
          <a:p>
            <a:fld id="{3947545C-9D65-402C-9554-77E81C7A32BB}" type="slidenum">
              <a:rPr lang="de-DE">
                <a:solidFill>
                  <a:prstClr val="black"/>
                </a:solidFill>
              </a:rPr>
              <a:pPr/>
              <a:t>3</a:t>
            </a:fld>
            <a:endParaRPr lang="de-DE">
              <a:solidFill>
                <a:prstClr val="black"/>
              </a:solidFill>
            </a:endParaRPr>
          </a:p>
        </p:txBody>
      </p:sp>
      <p:sp>
        <p:nvSpPr>
          <p:cNvPr id="65538" name="Rectangle 2"/>
          <p:cNvSpPr>
            <a:spLocks noGrp="1" noRot="1" noChangeAspect="1" noChangeArrowheads="1" noTextEdit="1"/>
          </p:cNvSpPr>
          <p:nvPr>
            <p:ph type="sldImg"/>
          </p:nvPr>
        </p:nvSpPr>
        <p:spPr>
          <a:xfrm>
            <a:off x="701675" y="744538"/>
            <a:ext cx="5389563" cy="3724275"/>
          </a:xfrm>
          <a:ln/>
        </p:spPr>
      </p:sp>
      <p:sp>
        <p:nvSpPr>
          <p:cNvPr id="65539" name="Rectangle 3"/>
          <p:cNvSpPr>
            <a:spLocks noGrp="1" noChangeArrowheads="1"/>
          </p:cNvSpPr>
          <p:nvPr>
            <p:ph type="body" idx="1"/>
          </p:nvPr>
        </p:nvSpPr>
        <p:spPr>
          <a:xfrm>
            <a:off x="903728" y="4714939"/>
            <a:ext cx="4982285" cy="4470139"/>
          </a:xfrm>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marR="0" lvl="1" indent="0" algn="l" defTabSz="449263" rtl="0" eaLnBrk="1" fontAlgn="base" latinLnBrk="0" hangingPunct="1">
              <a:lnSpc>
                <a:spcPct val="100000"/>
              </a:lnSpc>
              <a:spcBef>
                <a:spcPct val="30000"/>
              </a:spcBef>
              <a:spcAft>
                <a:spcPct val="0"/>
              </a:spcAft>
              <a:buClr>
                <a:srgbClr val="000000"/>
              </a:buClr>
              <a:buSzPct val="100000"/>
              <a:buFont typeface="Times New Roman" pitchFamily="16" charset="0"/>
              <a:buNone/>
              <a:tabLst/>
              <a:defRPr/>
            </a:pPr>
            <a:r>
              <a:rPr lang="da-DK" sz="1200" b="1" kern="1200" dirty="0" smtClean="0">
                <a:solidFill>
                  <a:srgbClr val="000000"/>
                </a:solidFill>
                <a:effectLst/>
                <a:latin typeface="Times New Roman" pitchFamily="16" charset="0"/>
                <a:ea typeface="+mn-ea"/>
                <a:cs typeface="+mn-cs"/>
              </a:rPr>
              <a:t>ENHIS database</a:t>
            </a:r>
          </a:p>
          <a:p>
            <a:pPr marL="0" marR="0" lvl="1" indent="0" algn="l" defTabSz="449263" rtl="0" eaLnBrk="1" fontAlgn="base" latinLnBrk="0" hangingPunct="1">
              <a:lnSpc>
                <a:spcPct val="100000"/>
              </a:lnSpc>
              <a:spcBef>
                <a:spcPct val="30000"/>
              </a:spcBef>
              <a:spcAft>
                <a:spcPct val="0"/>
              </a:spcAft>
              <a:buClr>
                <a:srgbClr val="000000"/>
              </a:buClr>
              <a:buSzPct val="100000"/>
              <a:buFont typeface="Times New Roman" pitchFamily="16" charset="0"/>
              <a:buNone/>
              <a:tabLst/>
              <a:defRPr/>
            </a:pPr>
            <a:r>
              <a:rPr lang="da-DK" sz="1200" b="1" kern="1200" dirty="0" smtClean="0">
                <a:solidFill>
                  <a:srgbClr val="000000"/>
                </a:solidFill>
                <a:effectLst/>
                <a:latin typeface="Times New Roman" pitchFamily="16" charset="0"/>
                <a:ea typeface="+mn-ea"/>
                <a:cs typeface="+mn-cs"/>
              </a:rPr>
              <a:t>Indicators PM2.5, PM10, ozone</a:t>
            </a:r>
          </a:p>
          <a:p>
            <a:pPr marL="0" marR="0" lvl="1" indent="0" algn="l" defTabSz="449263" rtl="0" eaLnBrk="1" fontAlgn="base" latinLnBrk="0" hangingPunct="1">
              <a:lnSpc>
                <a:spcPct val="100000"/>
              </a:lnSpc>
              <a:spcBef>
                <a:spcPct val="30000"/>
              </a:spcBef>
              <a:spcAft>
                <a:spcPct val="0"/>
              </a:spcAft>
              <a:buClr>
                <a:srgbClr val="000000"/>
              </a:buClr>
              <a:buSzPct val="100000"/>
              <a:buFont typeface="Times New Roman" pitchFamily="16" charset="0"/>
              <a:buNone/>
              <a:tabLst/>
              <a:defRPr/>
            </a:pPr>
            <a:r>
              <a:rPr lang="da-DK" sz="1200" b="1" kern="1200" dirty="0" smtClean="0">
                <a:solidFill>
                  <a:srgbClr val="000000"/>
                </a:solidFill>
                <a:effectLst/>
                <a:latin typeface="Times New Roman" pitchFamily="16" charset="0"/>
                <a:ea typeface="+mn-ea"/>
                <a:cs typeface="+mn-cs"/>
              </a:rPr>
              <a:t>From EEA and national sources</a:t>
            </a:r>
          </a:p>
          <a:p>
            <a:pPr marL="0" marR="0" lvl="1" indent="0" algn="l" defTabSz="449263" rtl="0" eaLnBrk="1" fontAlgn="base" latinLnBrk="0" hangingPunct="1">
              <a:lnSpc>
                <a:spcPct val="100000"/>
              </a:lnSpc>
              <a:spcBef>
                <a:spcPct val="30000"/>
              </a:spcBef>
              <a:spcAft>
                <a:spcPct val="0"/>
              </a:spcAft>
              <a:buClr>
                <a:srgbClr val="000000"/>
              </a:buClr>
              <a:buSzPct val="100000"/>
              <a:buFont typeface="Times New Roman" pitchFamily="16" charset="0"/>
              <a:buNone/>
              <a:tabLst/>
              <a:defRPr/>
            </a:pPr>
            <a:r>
              <a:rPr lang="da-DK" sz="1200" b="1" kern="1200" dirty="0" smtClean="0">
                <a:solidFill>
                  <a:srgbClr val="000000"/>
                </a:solidFill>
                <a:effectLst/>
                <a:latin typeface="Times New Roman" pitchFamily="16" charset="0"/>
                <a:ea typeface="+mn-ea"/>
                <a:cs typeface="+mn-cs"/>
              </a:rPr>
              <a:t>Theoretically</a:t>
            </a:r>
            <a:r>
              <a:rPr lang="da-DK" sz="1200" b="1" kern="1200" baseline="0" dirty="0" smtClean="0">
                <a:solidFill>
                  <a:srgbClr val="000000"/>
                </a:solidFill>
                <a:effectLst/>
                <a:latin typeface="Times New Roman" pitchFamily="16" charset="0"/>
                <a:ea typeface="+mn-ea"/>
                <a:cs typeface="+mn-cs"/>
              </a:rPr>
              <a:t> all 53 Members States of the WHO European Region</a:t>
            </a:r>
            <a:endParaRPr lang="en-GB" sz="1200" kern="1200" dirty="0" smtClean="0">
              <a:solidFill>
                <a:srgbClr val="000000"/>
              </a:solidFill>
              <a:effectLst/>
              <a:latin typeface="Times New Roman" pitchFamily="16" charset="0"/>
              <a:ea typeface="+mn-ea"/>
              <a:cs typeface="+mn-cs"/>
            </a:endParaRPr>
          </a:p>
          <a:p>
            <a:pPr eaLnBrk="1" hangingPunct="1"/>
            <a:endParaRPr lang="en-US" b="1" smtClean="0"/>
          </a:p>
          <a:p>
            <a:pPr eaLnBrk="1" hangingPunct="1"/>
            <a:r>
              <a:rPr lang="en-US" b="1" smtClean="0"/>
              <a:t>EU</a:t>
            </a:r>
            <a:r>
              <a:rPr lang="en-US" b="1" baseline="0" smtClean="0"/>
              <a:t> reference value for PM10 is 40µg/m3, and this implies that only 33% of the urban population in Europe is exposed above the threshold value (instead of 88% with the WHO AQG).</a:t>
            </a:r>
          </a:p>
          <a:p>
            <a:pPr eaLnBrk="1" hangingPunct="1"/>
            <a:endParaRPr lang="en-US" b="1" baseline="0" smtClean="0"/>
          </a:p>
          <a:p>
            <a:pPr marL="544388" indent="-544388" eaLnBrk="1" hangingPunct="1">
              <a:defRPr/>
            </a:pPr>
            <a:r>
              <a:rPr lang="en-GB" sz="1200" smtClean="0"/>
              <a:t>	Ambient air pollution contributes to significant burden of lower respiratory tract infections, lung cancer, cardiovascular disease, COPD, asthma, other respiratory diseases. </a:t>
            </a:r>
            <a:r>
              <a:rPr lang="en-US" sz="1200" smtClean="0"/>
              <a:t>Chronic diseases in adults (mainly cardiovascular and circulatory diseases) are the dominant health outcome.</a:t>
            </a:r>
          </a:p>
          <a:p>
            <a:pPr marL="544388" indent="-544388" eaLnBrk="1" hangingPunct="1">
              <a:buFontTx/>
              <a:buChar char="-"/>
              <a:defRPr/>
            </a:pPr>
            <a:r>
              <a:rPr lang="en-US" sz="1200" smtClean="0"/>
              <a:t>the recent Global Burden of Disease project, which estimated DALYs for a variety of causes of disease and risk factors. The comparative risk assessment at global level shows that household (indoor) air pollution and ambient (outdoor) air pollution are ranked 4</a:t>
            </a:r>
            <a:r>
              <a:rPr lang="en-US" sz="1200" baseline="30000" smtClean="0"/>
              <a:t>th</a:t>
            </a:r>
            <a:r>
              <a:rPr lang="en-US" sz="1200" smtClean="0"/>
              <a:t> and 9</a:t>
            </a:r>
            <a:r>
              <a:rPr lang="en-US" sz="1200" baseline="30000" smtClean="0"/>
              <a:t>th</a:t>
            </a:r>
            <a:r>
              <a:rPr lang="en-US" sz="1200" smtClean="0"/>
              <a:t> causes of death and disease worldwide in 2010.</a:t>
            </a:r>
          </a:p>
          <a:p>
            <a:pPr marL="544388" indent="-544388" eaLnBrk="1" hangingPunct="1">
              <a:buFontTx/>
              <a:buChar char="-"/>
              <a:defRPr/>
            </a:pPr>
            <a:r>
              <a:rPr lang="en-US" sz="1200" smtClean="0"/>
              <a:t>Household air pollution from solid fuels a leading risk factor, particularly for low income countries</a:t>
            </a:r>
          </a:p>
          <a:p>
            <a:pPr eaLnBrk="1" hangingPunct="1"/>
            <a:endParaRPr lang="en-US" b="1" dirty="0" smtClean="0"/>
          </a:p>
        </p:txBody>
      </p:sp>
      <p:sp>
        <p:nvSpPr>
          <p:cNvPr id="21508" name="Slide Number Placeholder 3"/>
          <p:cNvSpPr>
            <a:spLocks noGrp="1"/>
          </p:cNvSpPr>
          <p:nvPr>
            <p:ph type="sldNum" sz="quarter" idx="5"/>
          </p:nvPr>
        </p:nvSpPr>
        <p:spPr>
          <a:xfrm>
            <a:off x="3846086" y="9431967"/>
            <a:ext cx="2942118" cy="496153"/>
          </a:xfrm>
          <a:prstGeom prst="rect">
            <a:avLst/>
          </a:prstGeom>
          <a:noFill/>
        </p:spPr>
        <p:txBody>
          <a:bodyPr/>
          <a:lstStyle/>
          <a:p>
            <a:fld id="{1357C2D4-C1D8-43BA-B325-C5C3A1D5ABED}" type="slidenum">
              <a:rPr lang="en-US" smtClean="0"/>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smtClean="0">
                <a:solidFill>
                  <a:schemeClr val="tx1"/>
                </a:solidFill>
                <a:latin typeface="Times" pitchFamily="18" charset="0"/>
                <a:ea typeface="+mn-ea"/>
                <a:cs typeface="+mn-cs"/>
              </a:rPr>
              <a:t>Figure 2.5: Predicted haze (in %) as a function of exposition time for 4 types of sites: rural, urban, industrial and traffic. Input environmental data for the 2008-2009 campaigns were selected (Lombardo et al., 2014). Visual aspects are shown on 2 pictures: Katowice after 1 year (haze = 3%), upper image and Chaumont (haze = 1%), lower image.</a:t>
            </a:r>
          </a:p>
          <a:p>
            <a:r>
              <a:rPr lang="en-GB" sz="1200" b="1" kern="1200" smtClean="0">
                <a:solidFill>
                  <a:schemeClr val="tx1"/>
                </a:solidFill>
                <a:latin typeface="Times" pitchFamily="18" charset="0"/>
                <a:ea typeface="+mn-ea"/>
                <a:cs typeface="+mn-cs"/>
              </a:rPr>
              <a:t>ICP Mat Report No 76:</a:t>
            </a:r>
            <a:endParaRPr lang="fr-FR" sz="1200" kern="1200" smtClean="0">
              <a:solidFill>
                <a:schemeClr val="tx1"/>
              </a:solidFill>
              <a:latin typeface="Times" pitchFamily="18" charset="0"/>
              <a:ea typeface="+mn-ea"/>
              <a:cs typeface="+mn-cs"/>
            </a:endParaRPr>
          </a:p>
          <a:p>
            <a:r>
              <a:rPr lang="en-GB" sz="1200" kern="1200" smtClean="0">
                <a:solidFill>
                  <a:schemeClr val="tx1"/>
                </a:solidFill>
                <a:latin typeface="Times" pitchFamily="18" charset="0"/>
                <a:ea typeface="+mn-ea"/>
                <a:cs typeface="+mn-cs"/>
              </a:rPr>
              <a:t>Trends in pollution, corrosion and soiling 1987-2012</a:t>
            </a:r>
            <a:endParaRPr lang="fr-FR" sz="1200" kern="1200" smtClean="0">
              <a:solidFill>
                <a:schemeClr val="tx1"/>
              </a:solidFill>
              <a:latin typeface="Times" pitchFamily="18" charset="0"/>
              <a:ea typeface="+mn-ea"/>
              <a:cs typeface="+mn-cs"/>
            </a:endParaRPr>
          </a:p>
          <a:p>
            <a:endParaRPr lang="fr-FR" sz="1200" kern="1200" smtClean="0">
              <a:solidFill>
                <a:schemeClr val="tx1"/>
              </a:solidFill>
              <a:latin typeface="Times" pitchFamily="18" charset="0"/>
              <a:ea typeface="+mn-ea"/>
              <a:cs typeface="+mn-cs"/>
            </a:endParaRPr>
          </a:p>
          <a:p>
            <a:r>
              <a:rPr lang="en-US" sz="1200" kern="1200" smtClean="0">
                <a:solidFill>
                  <a:schemeClr val="tx1"/>
                </a:solidFill>
                <a:latin typeface="Times" pitchFamily="18" charset="0"/>
                <a:ea typeface="+mn-ea"/>
                <a:cs typeface="+mn-cs"/>
              </a:rPr>
              <a:t> </a:t>
            </a:r>
            <a:endParaRPr lang="fr-FR" sz="1200" kern="1200" smtClean="0">
              <a:solidFill>
                <a:schemeClr val="tx1"/>
              </a:solidFill>
              <a:latin typeface="Times" pitchFamily="18" charset="0"/>
              <a:ea typeface="+mn-ea"/>
              <a:cs typeface="+mn-cs"/>
            </a:endParaRPr>
          </a:p>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a:ln/>
        </p:spPr>
      </p:sp>
      <p:sp>
        <p:nvSpPr>
          <p:cNvPr id="22531" name="Espace réservé des commentaires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smtClean="0"/>
              <a:t>Norway-Zagreb-korr.pptx</a:t>
            </a:r>
          </a:p>
          <a:p>
            <a:endParaRPr lang="en-GB" altLang="en-US" smtClean="0"/>
          </a:p>
          <a:p>
            <a:r>
              <a:rPr lang="en-US" sz="1200" b="1" kern="1200" baseline="0" smtClean="0">
                <a:solidFill>
                  <a:schemeClr val="tx1"/>
                </a:solidFill>
                <a:latin typeface="Times" pitchFamily="18" charset="0"/>
                <a:ea typeface="+mn-ea"/>
                <a:cs typeface="+mn-cs"/>
              </a:rPr>
              <a:t>Biodiversity in freshwaters: temporal trends</a:t>
            </a:r>
          </a:p>
          <a:p>
            <a:r>
              <a:rPr lang="en-US" sz="1200" b="1" kern="1200" baseline="0" smtClean="0">
                <a:solidFill>
                  <a:schemeClr val="tx1"/>
                </a:solidFill>
                <a:latin typeface="Times" pitchFamily="18" charset="0"/>
                <a:ea typeface="+mn-ea"/>
                <a:cs typeface="+mn-cs"/>
              </a:rPr>
              <a:t>and response to water chemistry, Velle et al, 2013, ICP Waters report 114/2013</a:t>
            </a:r>
            <a:endParaRPr lang="en-US" sz="1200" kern="1200" baseline="0" smtClean="0">
              <a:solidFill>
                <a:schemeClr val="tx1"/>
              </a:solidFill>
              <a:latin typeface="Times" pitchFamily="18" charset="0"/>
              <a:ea typeface="+mn-ea"/>
              <a:cs typeface="+mn-cs"/>
            </a:endParaRPr>
          </a:p>
          <a:p>
            <a:r>
              <a:rPr lang="en-GB" altLang="en-US" smtClean="0"/>
              <a:t>Figure too</a:t>
            </a:r>
          </a:p>
          <a:p>
            <a:r>
              <a:rPr lang="en-US" sz="1200" kern="1200" baseline="0" smtClean="0">
                <a:solidFill>
                  <a:schemeClr val="tx1"/>
                </a:solidFill>
                <a:latin typeface="Times" pitchFamily="18" charset="0"/>
                <a:ea typeface="+mn-ea"/>
                <a:cs typeface="+mn-cs"/>
              </a:rPr>
              <a:t>The data-analysis suggests that improved species diversity and declining sulphate are correlated.</a:t>
            </a:r>
          </a:p>
          <a:p>
            <a:r>
              <a:rPr lang="en-US" sz="1200" kern="1200" baseline="0" smtClean="0">
                <a:solidFill>
                  <a:schemeClr val="tx1"/>
                </a:solidFill>
                <a:latin typeface="Times" pitchFamily="18" charset="0"/>
                <a:ea typeface="+mn-ea"/>
                <a:cs typeface="+mn-cs"/>
              </a:rPr>
              <a:t>Reductions in sulphate concentrations in acid-sensitive catchments, resulting from reductions in</a:t>
            </a:r>
          </a:p>
          <a:p>
            <a:r>
              <a:rPr lang="en-US" sz="1200" kern="1200" baseline="0" smtClean="0">
                <a:solidFill>
                  <a:schemeClr val="tx1"/>
                </a:solidFill>
                <a:latin typeface="Times" pitchFamily="18" charset="0"/>
                <a:ea typeface="+mn-ea"/>
                <a:cs typeface="+mn-cs"/>
              </a:rPr>
              <a:t>sulphur deposition, are a driver of changes in pH and aluminium, both of which are associated with</a:t>
            </a:r>
          </a:p>
          <a:p>
            <a:r>
              <a:rPr lang="en-US" sz="1200" kern="1200" baseline="0" smtClean="0">
                <a:solidFill>
                  <a:schemeClr val="tx1"/>
                </a:solidFill>
                <a:latin typeface="Times" pitchFamily="18" charset="0"/>
                <a:ea typeface="+mn-ea"/>
                <a:cs typeface="+mn-cs"/>
              </a:rPr>
              <a:t>toxic effects on aquatic biota. In terms of community response, the timing of the recovery and the</a:t>
            </a:r>
          </a:p>
          <a:p>
            <a:r>
              <a:rPr lang="en-US" sz="1200" kern="1200" baseline="0" smtClean="0">
                <a:solidFill>
                  <a:schemeClr val="tx1"/>
                </a:solidFill>
                <a:latin typeface="Times" pitchFamily="18" charset="0"/>
                <a:ea typeface="+mn-ea"/>
                <a:cs typeface="+mn-cs"/>
              </a:rPr>
              <a:t>biological characteristics of the recovery is nonlinear and non-comparable among sites. This suggests</a:t>
            </a:r>
          </a:p>
          <a:p>
            <a:r>
              <a:rPr lang="en-US" sz="1200" kern="1200" baseline="0" smtClean="0">
                <a:solidFill>
                  <a:schemeClr val="tx1"/>
                </a:solidFill>
                <a:latin typeface="Times" pitchFamily="18" charset="0"/>
                <a:ea typeface="+mn-ea"/>
                <a:cs typeface="+mn-cs"/>
              </a:rPr>
              <a:t>that future biological recovery to acidification will not show a universal pattern across sites.</a:t>
            </a:r>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smtClean="0">
                <a:latin typeface="Arial" pitchFamily="34" charset="0"/>
              </a:rPr>
              <a:t>Dirnböck, T., Grandin, U., Bernhardt-Römermann, M., Beudert, B., Canullo, R., Forsius, M., Grabner, M.-T., Holmberg, M., Kleemola, S., Lundin, L., Mirtl, M., Neumann, M., Pompei, E., Salemaa, M., Starlinger, F., Staszewski, T., Uziębło, A.K. 2014. Forest floor vegetation response to nitrogen deposition in Europe. Global Change Biology 20: 429-440.</a:t>
            </a:r>
            <a:endParaRPr lang="de-AT" altLang="de-DE" smtClean="0">
              <a:latin typeface="Arial" pitchFamily="34" charset="0"/>
            </a:endParaRPr>
          </a:p>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 These data are available from the EEA and provides an overview of the situation at European level for the latest years with data available.</a:t>
            </a:r>
          </a:p>
          <a:p>
            <a:r>
              <a:rPr lang="en-US" altLang="en-US" smtClean="0"/>
              <a:t>- in many cases the latest WHO guidelines from 2005 are not met, this is especially the case for PM, ozone, and benzo[a]pyrene.</a:t>
            </a:r>
          </a:p>
        </p:txBody>
      </p:sp>
      <p:sp>
        <p:nvSpPr>
          <p:cNvPr id="77828" name="Slide Number Placeholder 3"/>
          <p:cNvSpPr>
            <a:spLocks noGrp="1"/>
          </p:cNvSpPr>
          <p:nvPr>
            <p:ph type="sldNum" sz="quarter" idx="5"/>
          </p:nvPr>
        </p:nvSpPr>
        <p:spPr>
          <a:xfrm>
            <a:off x="3846086" y="9431967"/>
            <a:ext cx="2942118" cy="49615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58255" indent="-291636" eaLnBrk="0" hangingPunct="0">
              <a:defRPr b="1">
                <a:solidFill>
                  <a:schemeClr val="tx1"/>
                </a:solidFill>
                <a:latin typeface="Arial" charset="0"/>
              </a:defRPr>
            </a:lvl2pPr>
            <a:lvl3pPr marL="1166546" indent="-233309" eaLnBrk="0" hangingPunct="0">
              <a:defRPr b="1">
                <a:solidFill>
                  <a:schemeClr val="tx1"/>
                </a:solidFill>
                <a:latin typeface="Arial" charset="0"/>
              </a:defRPr>
            </a:lvl3pPr>
            <a:lvl4pPr marL="1633164" indent="-233309" eaLnBrk="0" hangingPunct="0">
              <a:defRPr b="1">
                <a:solidFill>
                  <a:schemeClr val="tx1"/>
                </a:solidFill>
                <a:latin typeface="Arial" charset="0"/>
              </a:defRPr>
            </a:lvl4pPr>
            <a:lvl5pPr marL="2099782" indent="-233309" eaLnBrk="0" hangingPunct="0">
              <a:defRPr b="1">
                <a:solidFill>
                  <a:schemeClr val="tx1"/>
                </a:solidFill>
                <a:latin typeface="Arial" charset="0"/>
              </a:defRPr>
            </a:lvl5pPr>
            <a:lvl6pPr marL="2566401" indent="-233309" eaLnBrk="0" fontAlgn="base" hangingPunct="0">
              <a:spcBef>
                <a:spcPct val="0"/>
              </a:spcBef>
              <a:spcAft>
                <a:spcPct val="0"/>
              </a:spcAft>
              <a:defRPr b="1">
                <a:solidFill>
                  <a:schemeClr val="tx1"/>
                </a:solidFill>
                <a:latin typeface="Arial" charset="0"/>
              </a:defRPr>
            </a:lvl6pPr>
            <a:lvl7pPr marL="3033019" indent="-233309" eaLnBrk="0" fontAlgn="base" hangingPunct="0">
              <a:spcBef>
                <a:spcPct val="0"/>
              </a:spcBef>
              <a:spcAft>
                <a:spcPct val="0"/>
              </a:spcAft>
              <a:defRPr b="1">
                <a:solidFill>
                  <a:schemeClr val="tx1"/>
                </a:solidFill>
                <a:latin typeface="Arial" charset="0"/>
              </a:defRPr>
            </a:lvl7pPr>
            <a:lvl8pPr marL="3499637" indent="-233309" eaLnBrk="0" fontAlgn="base" hangingPunct="0">
              <a:spcBef>
                <a:spcPct val="0"/>
              </a:spcBef>
              <a:spcAft>
                <a:spcPct val="0"/>
              </a:spcAft>
              <a:defRPr b="1">
                <a:solidFill>
                  <a:schemeClr val="tx1"/>
                </a:solidFill>
                <a:latin typeface="Arial" charset="0"/>
              </a:defRPr>
            </a:lvl8pPr>
            <a:lvl9pPr marL="3966256" indent="-233309" eaLnBrk="0" fontAlgn="base" hangingPunct="0">
              <a:spcBef>
                <a:spcPct val="0"/>
              </a:spcBef>
              <a:spcAft>
                <a:spcPct val="0"/>
              </a:spcAft>
              <a:defRPr b="1">
                <a:solidFill>
                  <a:schemeClr val="tx1"/>
                </a:solidFill>
                <a:latin typeface="Arial" charset="0"/>
              </a:defRPr>
            </a:lvl9pPr>
          </a:lstStyle>
          <a:p>
            <a:pPr eaLnBrk="1" hangingPunct="1"/>
            <a:fld id="{B4AA361D-76C9-4F3F-BD38-B3FA394DFFA4}" type="slidenum">
              <a:rPr lang="en-US" altLang="en-US" b="0" smtClean="0"/>
              <a:pPr eaLnBrk="1" hangingPunct="1"/>
              <a:t>8</a:t>
            </a:fld>
            <a:endParaRPr lang="en-US" altLang="en-US" b="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latin typeface="Times" pitchFamily="18" charset="0"/>
                <a:ea typeface="+mn-ea"/>
                <a:cs typeface="+mn-cs"/>
              </a:rPr>
              <a:t>Corrosion has decreased substantially to around 50% of the original values measured in 1987. In recent years, however, the improvements in corrosion and soiling are minor. For real cultural heritage objects made of metals the decreases are instantaneous, responding rapidly to decreasing pollution levels. For stone materials, however, there is a substantial time lag, 20 years or more, before improvements can be seen.</a:t>
            </a:r>
            <a:endParaRPr lang="fr-FR" sz="1200" kern="1200" smtClean="0">
              <a:solidFill>
                <a:schemeClr val="tx1"/>
              </a:solidFill>
              <a:latin typeface="Times" pitchFamily="18" charset="0"/>
              <a:ea typeface="+mn-ea"/>
              <a:cs typeface="+mn-cs"/>
            </a:endParaRPr>
          </a:p>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a:ln/>
        </p:spPr>
      </p:sp>
      <p:sp>
        <p:nvSpPr>
          <p:cNvPr id="25603" name="Espace réservé des commentaires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ltLang="en-US" smtClean="0"/>
              <a:t>Garmo, O. A., Skjelkvale, B. L., de Wit, H. A., Colombo, L., Curtis, C., Folster, J., Hoffmann, A., Hruska, J., Hogasen, T., Jeffries, D. S., Keller, W. B., Kram, P., Majer, V., Monteith, D. T., Paterson, A. M., Rogora, M., Rzychon, D., Steingruber, S., Stoddard, J. L., Vuorenmaa, J., and Worsztynowicz, A. (2014). Trends in Surface Water Chemistry in Acidified Areas in Europe and North America from 1990 to 2008. </a:t>
            </a:r>
            <a:r>
              <a:rPr lang="en-GB" altLang="en-US" i="1" smtClean="0"/>
              <a:t>Water Air and Soil Pollution</a:t>
            </a:r>
            <a:r>
              <a:rPr lang="en-GB" altLang="en-US" smtClean="0"/>
              <a:t>, </a:t>
            </a:r>
            <a:r>
              <a:rPr lang="en-GB" altLang="en-US" b="1" smtClean="0"/>
              <a:t>225,</a:t>
            </a:r>
            <a:r>
              <a:rPr lang="en-GB" altLang="en-US" smtClean="0"/>
              <a:t> 3, 14. &lt;Go to ISI&gt;://WOS:000334577800007 </a:t>
            </a:r>
            <a:endParaRPr lang="fr-FR" altLang="en-US" smtClean="0"/>
          </a:p>
          <a:p>
            <a:endParaRPr lang="en-GB" altLang="en-US" smtClean="0"/>
          </a:p>
          <a:p>
            <a:r>
              <a:rPr lang="en-US" sz="1200" b="1" kern="1200" baseline="0" smtClean="0">
                <a:solidFill>
                  <a:schemeClr val="tx1"/>
                </a:solidFill>
                <a:latin typeface="Times" pitchFamily="18" charset="0"/>
                <a:ea typeface="+mn-ea"/>
                <a:cs typeface="+mn-cs"/>
              </a:rPr>
              <a:t>Biodiversity in freshwaters: temporal trends</a:t>
            </a:r>
          </a:p>
          <a:p>
            <a:r>
              <a:rPr lang="en-US" sz="1200" b="1" kern="1200" baseline="0" smtClean="0">
                <a:solidFill>
                  <a:schemeClr val="tx1"/>
                </a:solidFill>
                <a:latin typeface="Times" pitchFamily="18" charset="0"/>
                <a:ea typeface="+mn-ea"/>
                <a:cs typeface="+mn-cs"/>
              </a:rPr>
              <a:t>and response to water chemistry, Velle et al, 2013, ICP Waters report 114/2013</a:t>
            </a:r>
            <a:endParaRPr lang="en-GB" altLang="en-US" smtClean="0"/>
          </a:p>
          <a:p>
            <a:r>
              <a:rPr lang="en-US" sz="1200" kern="1200" baseline="0" smtClean="0">
                <a:solidFill>
                  <a:schemeClr val="tx1"/>
                </a:solidFill>
                <a:latin typeface="Times" pitchFamily="18" charset="0"/>
                <a:ea typeface="+mn-ea"/>
                <a:cs typeface="+mn-cs"/>
              </a:rPr>
              <a:t>The data-analysis suggests that improved species diversity and declining sulphate are correlated.</a:t>
            </a:r>
          </a:p>
          <a:p>
            <a:r>
              <a:rPr lang="en-US" sz="1200" kern="1200" baseline="0" smtClean="0">
                <a:solidFill>
                  <a:schemeClr val="tx1"/>
                </a:solidFill>
                <a:latin typeface="Times" pitchFamily="18" charset="0"/>
                <a:ea typeface="+mn-ea"/>
                <a:cs typeface="+mn-cs"/>
              </a:rPr>
              <a:t>Reductions in sulphate concentrations in acid-sensitive catchments, resulting from reductions in</a:t>
            </a:r>
          </a:p>
          <a:p>
            <a:r>
              <a:rPr lang="en-US" sz="1200" kern="1200" baseline="0" smtClean="0">
                <a:solidFill>
                  <a:schemeClr val="tx1"/>
                </a:solidFill>
                <a:latin typeface="Times" pitchFamily="18" charset="0"/>
                <a:ea typeface="+mn-ea"/>
                <a:cs typeface="+mn-cs"/>
              </a:rPr>
              <a:t>sulphur deposition, are a driver of changes in pH and aluminium, both of which are associated with</a:t>
            </a:r>
          </a:p>
          <a:p>
            <a:r>
              <a:rPr lang="en-US" sz="1200" kern="1200" baseline="0" smtClean="0">
                <a:solidFill>
                  <a:schemeClr val="tx1"/>
                </a:solidFill>
                <a:latin typeface="Times" pitchFamily="18" charset="0"/>
                <a:ea typeface="+mn-ea"/>
                <a:cs typeface="+mn-cs"/>
              </a:rPr>
              <a:t>toxic effects on aquatic biota. In terms of community response, the timing of the recovery and the</a:t>
            </a:r>
          </a:p>
          <a:p>
            <a:r>
              <a:rPr lang="en-US" sz="1200" kern="1200" baseline="0" smtClean="0">
                <a:solidFill>
                  <a:schemeClr val="tx1"/>
                </a:solidFill>
                <a:latin typeface="Times" pitchFamily="18" charset="0"/>
                <a:ea typeface="+mn-ea"/>
                <a:cs typeface="+mn-cs"/>
              </a:rPr>
              <a:t>biological characteristics of the recovery is nonlinear and non-comparable among sites. This suggests</a:t>
            </a:r>
          </a:p>
          <a:p>
            <a:r>
              <a:rPr lang="en-US" sz="1200" kern="1200" baseline="0" smtClean="0">
                <a:solidFill>
                  <a:schemeClr val="tx1"/>
                </a:solidFill>
                <a:latin typeface="Times" pitchFamily="18" charset="0"/>
                <a:ea typeface="+mn-ea"/>
                <a:cs typeface="+mn-cs"/>
              </a:rPr>
              <a:t>that future biological recovery to acidification will not show a universal pattern across sites.</a:t>
            </a:r>
          </a:p>
          <a:p>
            <a:endParaRPr lang="en-US" sz="1200" kern="1200" baseline="0" smtClean="0">
              <a:solidFill>
                <a:schemeClr val="tx1"/>
              </a:solidFill>
              <a:latin typeface="Times" pitchFamily="18" charset="0"/>
              <a:ea typeface="+mn-ea"/>
              <a:cs typeface="+mn-cs"/>
            </a:endParaRPr>
          </a:p>
          <a:p>
            <a:r>
              <a:rPr lang="en-US" sz="1200" kern="1200" baseline="0" smtClean="0">
                <a:solidFill>
                  <a:schemeClr val="tx1"/>
                </a:solidFill>
                <a:latin typeface="Times" pitchFamily="18" charset="0"/>
                <a:ea typeface="+mn-ea"/>
                <a:cs typeface="+mn-cs"/>
              </a:rPr>
              <a:t>Globally, the species diversity of freshwaters is declining, while the species diversity of the sites in the</a:t>
            </a:r>
          </a:p>
          <a:p>
            <a:r>
              <a:rPr lang="en-GB" sz="1200" kern="1200" baseline="0" smtClean="0">
                <a:solidFill>
                  <a:schemeClr val="tx1"/>
                </a:solidFill>
                <a:latin typeface="Times" pitchFamily="18" charset="0"/>
                <a:ea typeface="+mn-ea"/>
                <a:cs typeface="+mn-cs"/>
              </a:rPr>
              <a:t>present study is increasing.</a:t>
            </a:r>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2" name="Object 1058"/>
          <p:cNvGraphicFramePr>
            <a:graphicFrameLocks noChangeAspect="1"/>
          </p:cNvGraphicFramePr>
          <p:nvPr userDrawn="1"/>
        </p:nvGraphicFramePr>
        <p:xfrm>
          <a:off x="0" y="0"/>
          <a:ext cx="10477500" cy="2522538"/>
        </p:xfrm>
        <a:graphic>
          <a:graphicData uri="http://schemas.openxmlformats.org/presentationml/2006/ole">
            <p:oleObj spid="_x0000_s37891" name="Image bitmap" r:id="rId3" imgW="6687483" imgH="1609524" progId="PBrush">
              <p:embed/>
            </p:oleObj>
          </a:graphicData>
        </a:graphic>
      </p:graphicFrame>
      <p:pic>
        <p:nvPicPr>
          <p:cNvPr id="3" name="Picture 1049" descr="G:\Dco\Commun\Nouveau logo\LOGO BLOC MARQUE INERIS\baseline_sans_cartouche.tif"/>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8153400" y="6172200"/>
            <a:ext cx="1905000" cy="79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1059"/>
          <p:cNvGrpSpPr>
            <a:grpSpLocks/>
          </p:cNvGrpSpPr>
          <p:nvPr userDrawn="1"/>
        </p:nvGrpSpPr>
        <p:grpSpPr bwMode="auto">
          <a:xfrm>
            <a:off x="0" y="0"/>
            <a:ext cx="7126288" cy="533400"/>
            <a:chOff x="908" y="425"/>
            <a:chExt cx="6751" cy="568"/>
          </a:xfrm>
        </p:grpSpPr>
        <p:sp>
          <p:nvSpPr>
            <p:cNvPr id="5" name="Line 1060"/>
            <p:cNvSpPr>
              <a:spLocks noChangeShapeType="1"/>
            </p:cNvSpPr>
            <p:nvPr/>
          </p:nvSpPr>
          <p:spPr bwMode="auto">
            <a:xfrm>
              <a:off x="913" y="427"/>
              <a:ext cx="6746" cy="0"/>
            </a:xfrm>
            <a:prstGeom prst="line">
              <a:avLst/>
            </a:prstGeom>
            <a:noFill/>
            <a:ln w="9525">
              <a:solidFill>
                <a:schemeClr val="bg1"/>
              </a:solidFill>
              <a:round/>
              <a:headEnd/>
              <a:tailEnd/>
            </a:ln>
          </p:spPr>
          <p:txBody>
            <a:bodyPr/>
            <a:lstStyle/>
            <a:p>
              <a:pPr eaLnBrk="0" hangingPunct="0">
                <a:defRPr/>
              </a:pPr>
              <a:endParaRPr lang="fr-FR"/>
            </a:p>
          </p:txBody>
        </p:sp>
        <p:sp>
          <p:nvSpPr>
            <p:cNvPr id="6" name="Line 1061"/>
            <p:cNvSpPr>
              <a:spLocks noChangeShapeType="1"/>
            </p:cNvSpPr>
            <p:nvPr/>
          </p:nvSpPr>
          <p:spPr bwMode="auto">
            <a:xfrm>
              <a:off x="1475" y="427"/>
              <a:ext cx="0" cy="566"/>
            </a:xfrm>
            <a:prstGeom prst="line">
              <a:avLst/>
            </a:prstGeom>
            <a:noFill/>
            <a:ln w="9525">
              <a:solidFill>
                <a:schemeClr val="bg1"/>
              </a:solidFill>
              <a:round/>
              <a:headEnd/>
              <a:tailEnd/>
            </a:ln>
          </p:spPr>
          <p:txBody>
            <a:bodyPr/>
            <a:lstStyle/>
            <a:p>
              <a:pPr eaLnBrk="0" hangingPunct="0">
                <a:defRPr/>
              </a:pPr>
              <a:endParaRPr lang="fr-FR"/>
            </a:p>
          </p:txBody>
        </p:sp>
        <p:grpSp>
          <p:nvGrpSpPr>
            <p:cNvPr id="7" name="Group 1062"/>
            <p:cNvGrpSpPr>
              <a:grpSpLocks/>
            </p:cNvGrpSpPr>
            <p:nvPr/>
          </p:nvGrpSpPr>
          <p:grpSpPr bwMode="auto">
            <a:xfrm>
              <a:off x="908" y="425"/>
              <a:ext cx="6748" cy="568"/>
              <a:chOff x="908" y="425"/>
              <a:chExt cx="6748" cy="568"/>
            </a:xfrm>
          </p:grpSpPr>
          <p:grpSp>
            <p:nvGrpSpPr>
              <p:cNvPr id="8" name="Group 1063"/>
              <p:cNvGrpSpPr>
                <a:grpSpLocks/>
              </p:cNvGrpSpPr>
              <p:nvPr/>
            </p:nvGrpSpPr>
            <p:grpSpPr bwMode="auto">
              <a:xfrm>
                <a:off x="908" y="425"/>
                <a:ext cx="6181" cy="568"/>
                <a:chOff x="908" y="425"/>
                <a:chExt cx="6181" cy="568"/>
              </a:xfrm>
            </p:grpSpPr>
            <p:grpSp>
              <p:nvGrpSpPr>
                <p:cNvPr id="20" name="Group 1064"/>
                <p:cNvGrpSpPr>
                  <a:grpSpLocks/>
                </p:cNvGrpSpPr>
                <p:nvPr/>
              </p:nvGrpSpPr>
              <p:grpSpPr bwMode="auto">
                <a:xfrm>
                  <a:off x="4365" y="425"/>
                  <a:ext cx="512" cy="568"/>
                  <a:chOff x="1072" y="425"/>
                  <a:chExt cx="512" cy="568"/>
                </a:xfrm>
              </p:grpSpPr>
              <p:sp>
                <p:nvSpPr>
                  <p:cNvPr id="132" name="Line 1065"/>
                  <p:cNvSpPr>
                    <a:spLocks noChangeShapeType="1"/>
                  </p:cNvSpPr>
                  <p:nvPr/>
                </p:nvSpPr>
                <p:spPr bwMode="auto">
                  <a:xfrm>
                    <a:off x="1072"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133" name="Line 1066"/>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4" name="Line 1067"/>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5" name="Line 1068"/>
                  <p:cNvSpPr>
                    <a:spLocks noChangeShapeType="1"/>
                  </p:cNvSpPr>
                  <p:nvPr/>
                </p:nvSpPr>
                <p:spPr bwMode="auto">
                  <a:xfrm>
                    <a:off x="1242"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6" name="Line 1069"/>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137" name="Line 1070"/>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8" name="Line 1071"/>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9" name="Line 1072"/>
                  <p:cNvSpPr>
                    <a:spLocks noChangeShapeType="1"/>
                  </p:cNvSpPr>
                  <p:nvPr/>
                </p:nvSpPr>
                <p:spPr bwMode="auto">
                  <a:xfrm>
                    <a:off x="1469"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40" name="Line 1073"/>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41" name="Line 1074"/>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1" name="Group 1075"/>
                <p:cNvGrpSpPr>
                  <a:grpSpLocks/>
                </p:cNvGrpSpPr>
                <p:nvPr/>
              </p:nvGrpSpPr>
              <p:grpSpPr bwMode="auto">
                <a:xfrm>
                  <a:off x="3232" y="425"/>
                  <a:ext cx="511" cy="568"/>
                  <a:chOff x="3232" y="425"/>
                  <a:chExt cx="511" cy="568"/>
                </a:xfrm>
              </p:grpSpPr>
              <p:sp>
                <p:nvSpPr>
                  <p:cNvPr id="122" name="Line 1076"/>
                  <p:cNvSpPr>
                    <a:spLocks noChangeShapeType="1"/>
                  </p:cNvSpPr>
                  <p:nvPr/>
                </p:nvSpPr>
                <p:spPr bwMode="auto">
                  <a:xfrm>
                    <a:off x="3232"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123" name="Line 1077"/>
                  <p:cNvSpPr>
                    <a:spLocks noChangeShapeType="1"/>
                  </p:cNvSpPr>
                  <p:nvPr/>
                </p:nvSpPr>
                <p:spPr bwMode="auto">
                  <a:xfrm>
                    <a:off x="329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4" name="Line 1078"/>
                  <p:cNvSpPr>
                    <a:spLocks noChangeShapeType="1"/>
                  </p:cNvSpPr>
                  <p:nvPr/>
                </p:nvSpPr>
                <p:spPr bwMode="auto">
                  <a:xfrm>
                    <a:off x="3346"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5" name="Line 1079"/>
                  <p:cNvSpPr>
                    <a:spLocks noChangeShapeType="1"/>
                  </p:cNvSpPr>
                  <p:nvPr/>
                </p:nvSpPr>
                <p:spPr bwMode="auto">
                  <a:xfrm>
                    <a:off x="340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6" name="Line 1080"/>
                  <p:cNvSpPr>
                    <a:spLocks noChangeShapeType="1"/>
                  </p:cNvSpPr>
                  <p:nvPr/>
                </p:nvSpPr>
                <p:spPr bwMode="auto">
                  <a:xfrm>
                    <a:off x="3459"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127" name="Line 1081"/>
                  <p:cNvSpPr>
                    <a:spLocks noChangeShapeType="1"/>
                  </p:cNvSpPr>
                  <p:nvPr/>
                </p:nvSpPr>
                <p:spPr bwMode="auto">
                  <a:xfrm>
                    <a:off x="3516"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8" name="Line 1082"/>
                  <p:cNvSpPr>
                    <a:spLocks noChangeShapeType="1"/>
                  </p:cNvSpPr>
                  <p:nvPr/>
                </p:nvSpPr>
                <p:spPr bwMode="auto">
                  <a:xfrm>
                    <a:off x="357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9" name="Line 1083"/>
                  <p:cNvSpPr>
                    <a:spLocks noChangeShapeType="1"/>
                  </p:cNvSpPr>
                  <p:nvPr/>
                </p:nvSpPr>
                <p:spPr bwMode="auto">
                  <a:xfrm>
                    <a:off x="3629"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0" name="Line 1084"/>
                  <p:cNvSpPr>
                    <a:spLocks noChangeShapeType="1"/>
                  </p:cNvSpPr>
                  <p:nvPr/>
                </p:nvSpPr>
                <p:spPr bwMode="auto">
                  <a:xfrm>
                    <a:off x="3686"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1" name="Line 1085"/>
                  <p:cNvSpPr>
                    <a:spLocks noChangeShapeType="1"/>
                  </p:cNvSpPr>
                  <p:nvPr/>
                </p:nvSpPr>
                <p:spPr bwMode="auto">
                  <a:xfrm>
                    <a:off x="3743"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2" name="Group 1086"/>
                <p:cNvGrpSpPr>
                  <a:grpSpLocks/>
                </p:cNvGrpSpPr>
                <p:nvPr/>
              </p:nvGrpSpPr>
              <p:grpSpPr bwMode="auto">
                <a:xfrm>
                  <a:off x="3798" y="425"/>
                  <a:ext cx="512" cy="568"/>
                  <a:chOff x="3798" y="425"/>
                  <a:chExt cx="512" cy="568"/>
                </a:xfrm>
              </p:grpSpPr>
              <p:sp>
                <p:nvSpPr>
                  <p:cNvPr id="112" name="Line 1087"/>
                  <p:cNvSpPr>
                    <a:spLocks noChangeShapeType="1"/>
                  </p:cNvSpPr>
                  <p:nvPr/>
                </p:nvSpPr>
                <p:spPr bwMode="auto">
                  <a:xfrm>
                    <a:off x="3798"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113" name="Line 1088"/>
                  <p:cNvSpPr>
                    <a:spLocks noChangeShapeType="1"/>
                  </p:cNvSpPr>
                  <p:nvPr/>
                </p:nvSpPr>
                <p:spPr bwMode="auto">
                  <a:xfrm>
                    <a:off x="38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4" name="Line 1089"/>
                  <p:cNvSpPr>
                    <a:spLocks noChangeShapeType="1"/>
                  </p:cNvSpPr>
                  <p:nvPr/>
                </p:nvSpPr>
                <p:spPr bwMode="auto">
                  <a:xfrm>
                    <a:off x="391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5" name="Line 1090"/>
                  <p:cNvSpPr>
                    <a:spLocks noChangeShapeType="1"/>
                  </p:cNvSpPr>
                  <p:nvPr/>
                </p:nvSpPr>
                <p:spPr bwMode="auto">
                  <a:xfrm>
                    <a:off x="3968"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6" name="Line 1091"/>
                  <p:cNvSpPr>
                    <a:spLocks noChangeShapeType="1"/>
                  </p:cNvSpPr>
                  <p:nvPr/>
                </p:nvSpPr>
                <p:spPr bwMode="auto">
                  <a:xfrm>
                    <a:off x="4026"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117" name="Line 1092"/>
                  <p:cNvSpPr>
                    <a:spLocks noChangeShapeType="1"/>
                  </p:cNvSpPr>
                  <p:nvPr/>
                </p:nvSpPr>
                <p:spPr bwMode="auto">
                  <a:xfrm>
                    <a:off x="408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8" name="Line 1093"/>
                  <p:cNvSpPr>
                    <a:spLocks noChangeShapeType="1"/>
                  </p:cNvSpPr>
                  <p:nvPr/>
                </p:nvSpPr>
                <p:spPr bwMode="auto">
                  <a:xfrm>
                    <a:off x="414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9" name="Line 1094"/>
                  <p:cNvSpPr>
                    <a:spLocks noChangeShapeType="1"/>
                  </p:cNvSpPr>
                  <p:nvPr/>
                </p:nvSpPr>
                <p:spPr bwMode="auto">
                  <a:xfrm>
                    <a:off x="4196"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0" name="Line 1095"/>
                  <p:cNvSpPr>
                    <a:spLocks noChangeShapeType="1"/>
                  </p:cNvSpPr>
                  <p:nvPr/>
                </p:nvSpPr>
                <p:spPr bwMode="auto">
                  <a:xfrm>
                    <a:off x="425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1" name="Line 1096"/>
                  <p:cNvSpPr>
                    <a:spLocks noChangeShapeType="1"/>
                  </p:cNvSpPr>
                  <p:nvPr/>
                </p:nvSpPr>
                <p:spPr bwMode="auto">
                  <a:xfrm>
                    <a:off x="4310"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3" name="Group 1097"/>
                <p:cNvGrpSpPr>
                  <a:grpSpLocks/>
                </p:cNvGrpSpPr>
                <p:nvPr/>
              </p:nvGrpSpPr>
              <p:grpSpPr bwMode="auto">
                <a:xfrm>
                  <a:off x="2665" y="425"/>
                  <a:ext cx="511" cy="568"/>
                  <a:chOff x="1073" y="425"/>
                  <a:chExt cx="511" cy="568"/>
                </a:xfrm>
              </p:grpSpPr>
              <p:sp>
                <p:nvSpPr>
                  <p:cNvPr id="102" name="Line 1098"/>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103" name="Line 1099"/>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4" name="Line 1100"/>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5" name="Line 1101"/>
                  <p:cNvSpPr>
                    <a:spLocks noChangeShapeType="1"/>
                  </p:cNvSpPr>
                  <p:nvPr/>
                </p:nvSpPr>
                <p:spPr bwMode="auto">
                  <a:xfrm>
                    <a:off x="124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6" name="Line 1102"/>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107" name="Line 1103"/>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8" name="Line 1104"/>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9" name="Line 1105"/>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0" name="Line 1106"/>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11" name="Line 1107"/>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4" name="Group 1108"/>
                <p:cNvGrpSpPr>
                  <a:grpSpLocks/>
                </p:cNvGrpSpPr>
                <p:nvPr/>
              </p:nvGrpSpPr>
              <p:grpSpPr bwMode="auto">
                <a:xfrm>
                  <a:off x="2098" y="425"/>
                  <a:ext cx="511" cy="568"/>
                  <a:chOff x="1073" y="425"/>
                  <a:chExt cx="511" cy="568"/>
                </a:xfrm>
              </p:grpSpPr>
              <p:sp>
                <p:nvSpPr>
                  <p:cNvPr id="92" name="Line 1109"/>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93" name="Line 1110"/>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4" name="Line 1111"/>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5" name="Line 1112"/>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6" name="Line 1113"/>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97" name="Line 1114"/>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8" name="Line 1115"/>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9" name="Line 1116"/>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0" name="Line 1117"/>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01" name="Line 1118"/>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5" name="Group 1119"/>
                <p:cNvGrpSpPr>
                  <a:grpSpLocks/>
                </p:cNvGrpSpPr>
                <p:nvPr/>
              </p:nvGrpSpPr>
              <p:grpSpPr bwMode="auto">
                <a:xfrm>
                  <a:off x="908" y="425"/>
                  <a:ext cx="1134" cy="568"/>
                  <a:chOff x="908" y="425"/>
                  <a:chExt cx="1134" cy="568"/>
                </a:xfrm>
              </p:grpSpPr>
              <p:sp>
                <p:nvSpPr>
                  <p:cNvPr id="70" name="Line 1120"/>
                  <p:cNvSpPr>
                    <a:spLocks noChangeShapeType="1"/>
                  </p:cNvSpPr>
                  <p:nvPr/>
                </p:nvSpPr>
                <p:spPr bwMode="auto">
                  <a:xfrm>
                    <a:off x="908" y="425"/>
                    <a:ext cx="0" cy="566"/>
                  </a:xfrm>
                  <a:prstGeom prst="line">
                    <a:avLst/>
                  </a:prstGeom>
                  <a:noFill/>
                  <a:ln w="9525">
                    <a:solidFill>
                      <a:schemeClr val="bg1"/>
                    </a:solidFill>
                    <a:round/>
                    <a:headEnd/>
                    <a:tailEnd/>
                  </a:ln>
                </p:spPr>
                <p:txBody>
                  <a:bodyPr/>
                  <a:lstStyle/>
                  <a:p>
                    <a:pPr eaLnBrk="0" hangingPunct="0">
                      <a:defRPr/>
                    </a:pPr>
                    <a:endParaRPr lang="fr-FR"/>
                  </a:p>
                </p:txBody>
              </p:sp>
              <p:sp>
                <p:nvSpPr>
                  <p:cNvPr id="71" name="Line 1121"/>
                  <p:cNvSpPr>
                    <a:spLocks noChangeShapeType="1"/>
                  </p:cNvSpPr>
                  <p:nvPr/>
                </p:nvSpPr>
                <p:spPr bwMode="auto">
                  <a:xfrm>
                    <a:off x="964"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72" name="Line 1122"/>
                  <p:cNvSpPr>
                    <a:spLocks noChangeShapeType="1"/>
                  </p:cNvSpPr>
                  <p:nvPr/>
                </p:nvSpPr>
                <p:spPr bwMode="auto">
                  <a:xfrm>
                    <a:off x="1022"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73" name="Line 1123"/>
                  <p:cNvSpPr>
                    <a:spLocks noChangeShapeType="1"/>
                  </p:cNvSpPr>
                  <p:nvPr/>
                </p:nvSpPr>
                <p:spPr bwMode="auto">
                  <a:xfrm>
                    <a:off x="1078"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74" name="Line 1124"/>
                  <p:cNvSpPr>
                    <a:spLocks noChangeShapeType="1"/>
                  </p:cNvSpPr>
                  <p:nvPr/>
                </p:nvSpPr>
                <p:spPr bwMode="auto">
                  <a:xfrm>
                    <a:off x="1134" y="427"/>
                    <a:ext cx="0" cy="169"/>
                  </a:xfrm>
                  <a:prstGeom prst="line">
                    <a:avLst/>
                  </a:prstGeom>
                  <a:noFill/>
                  <a:ln w="9525">
                    <a:solidFill>
                      <a:schemeClr val="bg1"/>
                    </a:solidFill>
                    <a:round/>
                    <a:headEnd/>
                    <a:tailEnd/>
                  </a:ln>
                </p:spPr>
                <p:txBody>
                  <a:bodyPr/>
                  <a:lstStyle/>
                  <a:p>
                    <a:pPr eaLnBrk="0" hangingPunct="0">
                      <a:defRPr/>
                    </a:pPr>
                    <a:endParaRPr lang="fr-FR"/>
                  </a:p>
                </p:txBody>
              </p:sp>
              <p:grpSp>
                <p:nvGrpSpPr>
                  <p:cNvPr id="75" name="Group 1125"/>
                  <p:cNvGrpSpPr>
                    <a:grpSpLocks/>
                  </p:cNvGrpSpPr>
                  <p:nvPr/>
                </p:nvGrpSpPr>
                <p:grpSpPr bwMode="auto">
                  <a:xfrm>
                    <a:off x="1191" y="425"/>
                    <a:ext cx="851" cy="568"/>
                    <a:chOff x="1191" y="425"/>
                    <a:chExt cx="851" cy="568"/>
                  </a:xfrm>
                </p:grpSpPr>
                <p:sp>
                  <p:nvSpPr>
                    <p:cNvPr id="76" name="Line 1126"/>
                    <p:cNvSpPr>
                      <a:spLocks noChangeShapeType="1"/>
                    </p:cNvSpPr>
                    <p:nvPr/>
                  </p:nvSpPr>
                  <p:spPr bwMode="auto">
                    <a:xfrm>
                      <a:off x="1191"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77" name="Line 1127"/>
                    <p:cNvSpPr>
                      <a:spLocks noChangeShapeType="1"/>
                    </p:cNvSpPr>
                    <p:nvPr/>
                  </p:nvSpPr>
                  <p:spPr bwMode="auto">
                    <a:xfrm>
                      <a:off x="1248"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78" name="Line 1128"/>
                    <p:cNvSpPr>
                      <a:spLocks noChangeShapeType="1"/>
                    </p:cNvSpPr>
                    <p:nvPr/>
                  </p:nvSpPr>
                  <p:spPr bwMode="auto">
                    <a:xfrm>
                      <a:off x="1305"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79" name="Line 1129"/>
                    <p:cNvSpPr>
                      <a:spLocks noChangeShapeType="1"/>
                    </p:cNvSpPr>
                    <p:nvPr/>
                  </p:nvSpPr>
                  <p:spPr bwMode="auto">
                    <a:xfrm>
                      <a:off x="136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80" name="Line 1130"/>
                    <p:cNvSpPr>
                      <a:spLocks noChangeShapeType="1"/>
                    </p:cNvSpPr>
                    <p:nvPr/>
                  </p:nvSpPr>
                  <p:spPr bwMode="auto">
                    <a:xfrm>
                      <a:off x="1418" y="427"/>
                      <a:ext cx="0" cy="169"/>
                    </a:xfrm>
                    <a:prstGeom prst="line">
                      <a:avLst/>
                    </a:prstGeom>
                    <a:noFill/>
                    <a:ln w="9525">
                      <a:solidFill>
                        <a:schemeClr val="bg1"/>
                      </a:solidFill>
                      <a:round/>
                      <a:headEnd/>
                      <a:tailEnd/>
                    </a:ln>
                  </p:spPr>
                  <p:txBody>
                    <a:bodyPr/>
                    <a:lstStyle/>
                    <a:p>
                      <a:pPr eaLnBrk="0" hangingPunct="0">
                        <a:defRPr/>
                      </a:pPr>
                      <a:endParaRPr lang="fr-FR"/>
                    </a:p>
                  </p:txBody>
                </p:sp>
                <p:grpSp>
                  <p:nvGrpSpPr>
                    <p:cNvPr id="81" name="Group 1131"/>
                    <p:cNvGrpSpPr>
                      <a:grpSpLocks/>
                    </p:cNvGrpSpPr>
                    <p:nvPr/>
                  </p:nvGrpSpPr>
                  <p:grpSpPr bwMode="auto">
                    <a:xfrm>
                      <a:off x="1531" y="425"/>
                      <a:ext cx="511" cy="568"/>
                      <a:chOff x="1073" y="425"/>
                      <a:chExt cx="511" cy="568"/>
                    </a:xfrm>
                  </p:grpSpPr>
                  <p:sp>
                    <p:nvSpPr>
                      <p:cNvPr id="82" name="Line 1132"/>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83" name="Line 1133"/>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84" name="Line 1134"/>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85" name="Line 1135"/>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86" name="Line 1136"/>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87" name="Line 1137"/>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88" name="Line 1138"/>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89" name="Line 1139"/>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0" name="Line 1140"/>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91" name="Line 1141"/>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grpSp>
            <p:grpSp>
              <p:nvGrpSpPr>
                <p:cNvPr id="26" name="Group 1142"/>
                <p:cNvGrpSpPr>
                  <a:grpSpLocks/>
                </p:cNvGrpSpPr>
                <p:nvPr/>
              </p:nvGrpSpPr>
              <p:grpSpPr bwMode="auto">
                <a:xfrm>
                  <a:off x="4877" y="425"/>
                  <a:ext cx="511" cy="568"/>
                  <a:chOff x="1073" y="425"/>
                  <a:chExt cx="511" cy="568"/>
                </a:xfrm>
              </p:grpSpPr>
              <p:sp>
                <p:nvSpPr>
                  <p:cNvPr id="60" name="Line 1143"/>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61" name="Line 1144"/>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2" name="Line 1145"/>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3" name="Line 1146"/>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4" name="Line 1147"/>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65" name="Line 1148"/>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6" name="Line 1149"/>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7" name="Line 1150"/>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8" name="Line 1151"/>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69" name="Line 1152"/>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7" name="Group 1153"/>
                <p:cNvGrpSpPr>
                  <a:grpSpLocks/>
                </p:cNvGrpSpPr>
                <p:nvPr/>
              </p:nvGrpSpPr>
              <p:grpSpPr bwMode="auto">
                <a:xfrm>
                  <a:off x="5444" y="425"/>
                  <a:ext cx="511" cy="568"/>
                  <a:chOff x="1073" y="425"/>
                  <a:chExt cx="511" cy="568"/>
                </a:xfrm>
              </p:grpSpPr>
              <p:sp>
                <p:nvSpPr>
                  <p:cNvPr id="50" name="Line 1154"/>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51" name="Line 1155"/>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2" name="Line 1156"/>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3" name="Line 1157"/>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4" name="Line 1158"/>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55" name="Line 1159"/>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6" name="Line 1160"/>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7" name="Line 1161"/>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8" name="Line 1162"/>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59" name="Line 1163"/>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8" name="Group 1164"/>
                <p:cNvGrpSpPr>
                  <a:grpSpLocks/>
                </p:cNvGrpSpPr>
                <p:nvPr/>
              </p:nvGrpSpPr>
              <p:grpSpPr bwMode="auto">
                <a:xfrm>
                  <a:off x="6011" y="425"/>
                  <a:ext cx="511" cy="568"/>
                  <a:chOff x="1073" y="425"/>
                  <a:chExt cx="511" cy="568"/>
                </a:xfrm>
              </p:grpSpPr>
              <p:sp>
                <p:nvSpPr>
                  <p:cNvPr id="40" name="Line 1165"/>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41" name="Line 1166"/>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2" name="Line 1167"/>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3" name="Line 1168"/>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4" name="Line 1169"/>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45" name="Line 1170"/>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6" name="Line 1171"/>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7" name="Line 1172"/>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8" name="Line 1173"/>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49" name="Line 1174"/>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nvGrpSpPr>
                <p:cNvPr id="29" name="Group 1175"/>
                <p:cNvGrpSpPr>
                  <a:grpSpLocks/>
                </p:cNvGrpSpPr>
                <p:nvPr/>
              </p:nvGrpSpPr>
              <p:grpSpPr bwMode="auto">
                <a:xfrm>
                  <a:off x="6578" y="425"/>
                  <a:ext cx="511" cy="568"/>
                  <a:chOff x="1073" y="425"/>
                  <a:chExt cx="511" cy="568"/>
                </a:xfrm>
              </p:grpSpPr>
              <p:sp>
                <p:nvSpPr>
                  <p:cNvPr id="30" name="Line 1176"/>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31" name="Line 1177"/>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2" name="Line 1178"/>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3" name="Line 1179"/>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4" name="Line 1180"/>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35" name="Line 1181"/>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6" name="Line 1182"/>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7" name="Line 1183"/>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8" name="Line 1184"/>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39" name="Line 1185"/>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grpSp>
            <p:nvGrpSpPr>
              <p:cNvPr id="9" name="Group 1186"/>
              <p:cNvGrpSpPr>
                <a:grpSpLocks/>
              </p:cNvGrpSpPr>
              <p:nvPr/>
            </p:nvGrpSpPr>
            <p:grpSpPr bwMode="auto">
              <a:xfrm>
                <a:off x="7145" y="425"/>
                <a:ext cx="511" cy="568"/>
                <a:chOff x="1073" y="425"/>
                <a:chExt cx="511" cy="568"/>
              </a:xfrm>
            </p:grpSpPr>
            <p:sp>
              <p:nvSpPr>
                <p:cNvPr id="10" name="Line 1187"/>
                <p:cNvSpPr>
                  <a:spLocks noChangeShapeType="1"/>
                </p:cNvSpPr>
                <p:nvPr/>
              </p:nvSpPr>
              <p:spPr bwMode="auto">
                <a:xfrm>
                  <a:off x="1073" y="425"/>
                  <a:ext cx="0" cy="171"/>
                </a:xfrm>
                <a:prstGeom prst="line">
                  <a:avLst/>
                </a:prstGeom>
                <a:noFill/>
                <a:ln w="9525">
                  <a:solidFill>
                    <a:schemeClr val="bg1"/>
                  </a:solidFill>
                  <a:round/>
                  <a:headEnd/>
                  <a:tailEnd/>
                </a:ln>
              </p:spPr>
              <p:txBody>
                <a:bodyPr/>
                <a:lstStyle/>
                <a:p>
                  <a:pPr eaLnBrk="0" hangingPunct="0">
                    <a:defRPr/>
                  </a:pPr>
                  <a:endParaRPr lang="fr-FR"/>
                </a:p>
              </p:txBody>
            </p:sp>
            <p:sp>
              <p:nvSpPr>
                <p:cNvPr id="11" name="Line 1188"/>
                <p:cNvSpPr>
                  <a:spLocks noChangeShapeType="1"/>
                </p:cNvSpPr>
                <p:nvPr/>
              </p:nvSpPr>
              <p:spPr bwMode="auto">
                <a:xfrm>
                  <a:off x="1131"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2" name="Line 1189"/>
                <p:cNvSpPr>
                  <a:spLocks noChangeShapeType="1"/>
                </p:cNvSpPr>
                <p:nvPr/>
              </p:nvSpPr>
              <p:spPr bwMode="auto">
                <a:xfrm>
                  <a:off x="118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3" name="Line 1190"/>
                <p:cNvSpPr>
                  <a:spLocks noChangeShapeType="1"/>
                </p:cNvSpPr>
                <p:nvPr/>
              </p:nvSpPr>
              <p:spPr bwMode="auto">
                <a:xfrm>
                  <a:off x="1243"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4" name="Line 1191"/>
                <p:cNvSpPr>
                  <a:spLocks noChangeShapeType="1"/>
                </p:cNvSpPr>
                <p:nvPr/>
              </p:nvSpPr>
              <p:spPr bwMode="auto">
                <a:xfrm>
                  <a:off x="1300" y="427"/>
                  <a:ext cx="0" cy="282"/>
                </a:xfrm>
                <a:prstGeom prst="line">
                  <a:avLst/>
                </a:prstGeom>
                <a:noFill/>
                <a:ln w="9525">
                  <a:solidFill>
                    <a:schemeClr val="bg1"/>
                  </a:solidFill>
                  <a:round/>
                  <a:headEnd/>
                  <a:tailEnd/>
                </a:ln>
              </p:spPr>
              <p:txBody>
                <a:bodyPr/>
                <a:lstStyle/>
                <a:p>
                  <a:pPr eaLnBrk="0" hangingPunct="0">
                    <a:defRPr/>
                  </a:pPr>
                  <a:endParaRPr lang="fr-FR"/>
                </a:p>
              </p:txBody>
            </p:sp>
            <p:sp>
              <p:nvSpPr>
                <p:cNvPr id="15" name="Line 1192"/>
                <p:cNvSpPr>
                  <a:spLocks noChangeShapeType="1"/>
                </p:cNvSpPr>
                <p:nvPr/>
              </p:nvSpPr>
              <p:spPr bwMode="auto">
                <a:xfrm>
                  <a:off x="135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6" name="Line 1193"/>
                <p:cNvSpPr>
                  <a:spLocks noChangeShapeType="1"/>
                </p:cNvSpPr>
                <p:nvPr/>
              </p:nvSpPr>
              <p:spPr bwMode="auto">
                <a:xfrm>
                  <a:off x="1414"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7" name="Line 1194"/>
                <p:cNvSpPr>
                  <a:spLocks noChangeShapeType="1"/>
                </p:cNvSpPr>
                <p:nvPr/>
              </p:nvSpPr>
              <p:spPr bwMode="auto">
                <a:xfrm>
                  <a:off x="1470"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8" name="Line 1195"/>
                <p:cNvSpPr>
                  <a:spLocks noChangeShapeType="1"/>
                </p:cNvSpPr>
                <p:nvPr/>
              </p:nvSpPr>
              <p:spPr bwMode="auto">
                <a:xfrm>
                  <a:off x="1527" y="427"/>
                  <a:ext cx="0" cy="169"/>
                </a:xfrm>
                <a:prstGeom prst="line">
                  <a:avLst/>
                </a:prstGeom>
                <a:noFill/>
                <a:ln w="9525">
                  <a:solidFill>
                    <a:schemeClr val="bg1"/>
                  </a:solidFill>
                  <a:round/>
                  <a:headEnd/>
                  <a:tailEnd/>
                </a:ln>
              </p:spPr>
              <p:txBody>
                <a:bodyPr/>
                <a:lstStyle/>
                <a:p>
                  <a:pPr eaLnBrk="0" hangingPunct="0">
                    <a:defRPr/>
                  </a:pPr>
                  <a:endParaRPr lang="fr-FR"/>
                </a:p>
              </p:txBody>
            </p:sp>
            <p:sp>
              <p:nvSpPr>
                <p:cNvPr id="19" name="Line 1196"/>
                <p:cNvSpPr>
                  <a:spLocks noChangeShapeType="1"/>
                </p:cNvSpPr>
                <p:nvPr/>
              </p:nvSpPr>
              <p:spPr bwMode="auto">
                <a:xfrm>
                  <a:off x="1584" y="427"/>
                  <a:ext cx="0" cy="566"/>
                </a:xfrm>
                <a:prstGeom prst="line">
                  <a:avLst/>
                </a:prstGeom>
                <a:noFill/>
                <a:ln w="9525">
                  <a:solidFill>
                    <a:schemeClr val="bg1"/>
                  </a:solidFill>
                  <a:round/>
                  <a:headEnd/>
                  <a:tailEnd/>
                </a:ln>
              </p:spPr>
              <p:txBody>
                <a:bodyPr/>
                <a:lstStyle/>
                <a:p>
                  <a:pPr eaLnBrk="0" hangingPunct="0">
                    <a:defRPr/>
                  </a:pPr>
                  <a:endParaRPr lang="fr-FR"/>
                </a:p>
              </p:txBody>
            </p:sp>
          </p:grpSp>
        </p:grpSp>
      </p:grpSp>
    </p:spTree>
    <p:extLst>
      <p:ext uri="{BB962C8B-B14F-4D97-AF65-F5344CB8AC3E}">
        <p14:creationId xmlns="" xmlns:p14="http://schemas.microsoft.com/office/powerpoint/2010/main" val="409421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 xmlns:p14="http://schemas.microsoft.com/office/powerpoint/2010/main" val="289192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26350" y="885825"/>
            <a:ext cx="2381250" cy="543877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82600" y="885825"/>
            <a:ext cx="6991350" cy="54387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 xmlns:p14="http://schemas.microsoft.com/office/powerpoint/2010/main" val="389961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 xmlns:p14="http://schemas.microsoft.com/office/powerpoint/2010/main" val="367095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27088" y="4651375"/>
            <a:ext cx="8905875" cy="14382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27088" y="3068638"/>
            <a:ext cx="890587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 xmlns:p14="http://schemas.microsoft.com/office/powerpoint/2010/main" val="410260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838200" y="1600200"/>
            <a:ext cx="450691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97513" y="1600200"/>
            <a:ext cx="4508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 xmlns:p14="http://schemas.microsoft.com/office/powerpoint/2010/main" val="309340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23875" y="290513"/>
            <a:ext cx="9429750" cy="12065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23875" y="1620838"/>
            <a:ext cx="462915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23875" y="2295525"/>
            <a:ext cx="462915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322888" y="1620838"/>
            <a:ext cx="46307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322888" y="2295525"/>
            <a:ext cx="46307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 xmlns:p14="http://schemas.microsoft.com/office/powerpoint/2010/main" val="112406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 xmlns:p14="http://schemas.microsoft.com/office/powerpoint/2010/main" val="18997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358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23875" y="288925"/>
            <a:ext cx="3446463" cy="12255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95750" y="288925"/>
            <a:ext cx="585787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23875" y="1514475"/>
            <a:ext cx="3446463"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 xmlns:p14="http://schemas.microsoft.com/office/powerpoint/2010/main" val="42789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54225" y="5067300"/>
            <a:ext cx="6286500" cy="59848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54225" y="646113"/>
            <a:ext cx="62865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2054225" y="5665788"/>
            <a:ext cx="62865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 xmlns:p14="http://schemas.microsoft.com/office/powerpoint/2010/main" val="98430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482600" y="885825"/>
            <a:ext cx="9525000" cy="56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5612" tIns="46967" rIns="95612" bIns="46967" numCol="1" anchor="ctr" anchorCtr="0" compatLnSpc="1">
            <a:prstTxWarp prst="textNoShape">
              <a:avLst/>
            </a:prstTxWarp>
          </a:bodyPr>
          <a:lstStyle/>
          <a:p>
            <a:pPr lvl="0"/>
            <a:r>
              <a:rPr lang="fr-FR" altLang="en-US" smtClean="0"/>
              <a:t>Cliquez et modifiez le titre</a:t>
            </a:r>
          </a:p>
        </p:txBody>
      </p:sp>
      <p:sp>
        <p:nvSpPr>
          <p:cNvPr id="3075" name="Rectangle 4"/>
          <p:cNvSpPr>
            <a:spLocks noGrp="1" noChangeArrowheads="1"/>
          </p:cNvSpPr>
          <p:nvPr>
            <p:ph type="body" idx="1"/>
          </p:nvPr>
        </p:nvSpPr>
        <p:spPr bwMode="auto">
          <a:xfrm>
            <a:off x="838200" y="1600200"/>
            <a:ext cx="916781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5612" tIns="46967" rIns="95612" bIns="46967"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1031" name="Rectangle 7"/>
          <p:cNvSpPr>
            <a:spLocks noChangeArrowheads="1"/>
          </p:cNvSpPr>
          <p:nvPr/>
        </p:nvSpPr>
        <p:spPr bwMode="auto">
          <a:xfrm>
            <a:off x="228600" y="228600"/>
            <a:ext cx="9982200" cy="6781800"/>
          </a:xfrm>
          <a:prstGeom prst="rect">
            <a:avLst/>
          </a:prstGeom>
          <a:noFill/>
          <a:ln w="12700">
            <a:solidFill>
              <a:schemeClr val="tx1"/>
            </a:solidFill>
            <a:miter lim="800000"/>
            <a:headEnd/>
            <a:tailEnd/>
          </a:ln>
          <a:effectLst/>
        </p:spPr>
        <p:txBody>
          <a:bodyPr wrap="none" anchor="ctr"/>
          <a:lstStyle/>
          <a:p>
            <a:pPr eaLnBrk="0" hangingPunct="0">
              <a:defRPr/>
            </a:pPr>
            <a:endParaRPr lang="fr-FR"/>
          </a:p>
        </p:txBody>
      </p:sp>
      <p:sp>
        <p:nvSpPr>
          <p:cNvPr id="1038" name="Rectangle 14"/>
          <p:cNvSpPr>
            <a:spLocks noChangeArrowheads="1"/>
          </p:cNvSpPr>
          <p:nvPr/>
        </p:nvSpPr>
        <p:spPr bwMode="auto">
          <a:xfrm>
            <a:off x="190500" y="6781800"/>
            <a:ext cx="4417005" cy="217962"/>
          </a:xfrm>
          <a:prstGeom prst="rect">
            <a:avLst/>
          </a:prstGeom>
          <a:noFill/>
          <a:ln w="12700">
            <a:noFill/>
            <a:miter lim="800000"/>
            <a:headEnd/>
            <a:tailEnd/>
          </a:ln>
          <a:effectLst/>
        </p:spPr>
        <p:txBody>
          <a:bodyPr wrap="none" lIns="95612" tIns="46967" rIns="95612" bIns="46967">
            <a:spAutoFit/>
          </a:bodyPr>
          <a:lstStyle/>
          <a:p>
            <a:pPr defTabSz="966788" eaLnBrk="0" hangingPunct="0">
              <a:defRPr/>
            </a:pPr>
            <a:r>
              <a:rPr lang="fr-FR" sz="800" smtClean="0">
                <a:latin typeface="Lucida Sans" charset="0"/>
              </a:rPr>
              <a:t>TFMM WS on</a:t>
            </a:r>
            <a:r>
              <a:rPr lang="fr-FR" sz="800" baseline="0" smtClean="0">
                <a:latin typeface="Lucida Sans" charset="0"/>
              </a:rPr>
              <a:t> Trend analysis</a:t>
            </a:r>
            <a:r>
              <a:rPr lang="fr-FR" sz="800" smtClean="0">
                <a:latin typeface="Lucida Sans" charset="0"/>
              </a:rPr>
              <a:t> </a:t>
            </a:r>
            <a:r>
              <a:rPr lang="fr-FR" sz="800">
                <a:latin typeface="Lucida Sans" charset="0"/>
              </a:rPr>
              <a:t>– </a:t>
            </a:r>
            <a:r>
              <a:rPr lang="fr-FR" sz="800" smtClean="0">
                <a:latin typeface="Lucida Sans" charset="0"/>
              </a:rPr>
              <a:t>17-18/11/2014 </a:t>
            </a:r>
            <a:r>
              <a:rPr lang="fr-FR" sz="800">
                <a:latin typeface="Lucida Sans" charset="0"/>
              </a:rPr>
              <a:t>– Trends in effects-WGE-ACLeGall.ppt - </a:t>
            </a:r>
            <a:fld id="{66E87F5E-9F5B-419B-9B5C-3EB7B3F6049C}" type="slidenum">
              <a:rPr lang="fr-FR" sz="800">
                <a:latin typeface="Lucida Sans" charset="0"/>
              </a:rPr>
              <a:pPr defTabSz="966788" eaLnBrk="0" hangingPunct="0">
                <a:defRPr/>
              </a:pPr>
              <a:t>‹N°›</a:t>
            </a:fld>
            <a:r>
              <a:rPr lang="fr-FR" sz="800">
                <a:latin typeface="Lucida Sans" charset="0"/>
              </a:rPr>
              <a:t> </a:t>
            </a:r>
          </a:p>
        </p:txBody>
      </p:sp>
      <p:grpSp>
        <p:nvGrpSpPr>
          <p:cNvPr id="3078" name="Group 16"/>
          <p:cNvGrpSpPr>
            <a:grpSpLocks/>
          </p:cNvGrpSpPr>
          <p:nvPr/>
        </p:nvGrpSpPr>
        <p:grpSpPr bwMode="auto">
          <a:xfrm>
            <a:off x="228600" y="228600"/>
            <a:ext cx="6248400" cy="361950"/>
            <a:chOff x="908" y="425"/>
            <a:chExt cx="6751" cy="568"/>
          </a:xfrm>
        </p:grpSpPr>
        <p:sp>
          <p:nvSpPr>
            <p:cNvPr id="1041" name="Line 17"/>
            <p:cNvSpPr>
              <a:spLocks noChangeShapeType="1"/>
            </p:cNvSpPr>
            <p:nvPr/>
          </p:nvSpPr>
          <p:spPr bwMode="auto">
            <a:xfrm>
              <a:off x="913" y="425"/>
              <a:ext cx="6746" cy="0"/>
            </a:xfrm>
            <a:prstGeom prst="line">
              <a:avLst/>
            </a:prstGeom>
            <a:noFill/>
            <a:ln w="9525">
              <a:solidFill>
                <a:srgbClr val="333333"/>
              </a:solidFill>
              <a:round/>
              <a:headEnd/>
              <a:tailEnd/>
            </a:ln>
          </p:spPr>
          <p:txBody>
            <a:bodyPr/>
            <a:lstStyle/>
            <a:p>
              <a:pPr eaLnBrk="0" hangingPunct="0">
                <a:defRPr/>
              </a:pPr>
              <a:endParaRPr lang="fr-FR"/>
            </a:p>
          </p:txBody>
        </p:sp>
        <p:sp>
          <p:nvSpPr>
            <p:cNvPr id="1042" name="Line 18"/>
            <p:cNvSpPr>
              <a:spLocks noChangeShapeType="1"/>
            </p:cNvSpPr>
            <p:nvPr/>
          </p:nvSpPr>
          <p:spPr bwMode="auto">
            <a:xfrm>
              <a:off x="1476" y="425"/>
              <a:ext cx="0" cy="568"/>
            </a:xfrm>
            <a:prstGeom prst="line">
              <a:avLst/>
            </a:prstGeom>
            <a:noFill/>
            <a:ln w="9525">
              <a:solidFill>
                <a:srgbClr val="333333"/>
              </a:solidFill>
              <a:round/>
              <a:headEnd/>
              <a:tailEnd/>
            </a:ln>
          </p:spPr>
          <p:txBody>
            <a:bodyPr/>
            <a:lstStyle/>
            <a:p>
              <a:pPr eaLnBrk="0" hangingPunct="0">
                <a:defRPr/>
              </a:pPr>
              <a:endParaRPr lang="fr-FR"/>
            </a:p>
          </p:txBody>
        </p:sp>
        <p:grpSp>
          <p:nvGrpSpPr>
            <p:cNvPr id="3082" name="Group 19"/>
            <p:cNvGrpSpPr>
              <a:grpSpLocks/>
            </p:cNvGrpSpPr>
            <p:nvPr/>
          </p:nvGrpSpPr>
          <p:grpSpPr bwMode="auto">
            <a:xfrm>
              <a:off x="908" y="425"/>
              <a:ext cx="6748" cy="568"/>
              <a:chOff x="908" y="425"/>
              <a:chExt cx="6748" cy="568"/>
            </a:xfrm>
          </p:grpSpPr>
          <p:grpSp>
            <p:nvGrpSpPr>
              <p:cNvPr id="3083" name="Group 20"/>
              <p:cNvGrpSpPr>
                <a:grpSpLocks/>
              </p:cNvGrpSpPr>
              <p:nvPr/>
            </p:nvGrpSpPr>
            <p:grpSpPr bwMode="auto">
              <a:xfrm>
                <a:off x="908" y="425"/>
                <a:ext cx="6181" cy="568"/>
                <a:chOff x="908" y="425"/>
                <a:chExt cx="6181" cy="568"/>
              </a:xfrm>
            </p:grpSpPr>
            <p:grpSp>
              <p:nvGrpSpPr>
                <p:cNvPr id="3095" name="Group 21"/>
                <p:cNvGrpSpPr>
                  <a:grpSpLocks/>
                </p:cNvGrpSpPr>
                <p:nvPr/>
              </p:nvGrpSpPr>
              <p:grpSpPr bwMode="auto">
                <a:xfrm>
                  <a:off x="4366" y="425"/>
                  <a:ext cx="511" cy="568"/>
                  <a:chOff x="1073" y="425"/>
                  <a:chExt cx="511" cy="568"/>
                </a:xfrm>
              </p:grpSpPr>
              <p:sp>
                <p:nvSpPr>
                  <p:cNvPr id="1046" name="Line 22"/>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047" name="Line 23"/>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48" name="Line 24"/>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49" name="Line 25"/>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50" name="Line 26"/>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051" name="Line 27"/>
                  <p:cNvSpPr>
                    <a:spLocks noChangeShapeType="1"/>
                  </p:cNvSpPr>
                  <p:nvPr/>
                </p:nvSpPr>
                <p:spPr bwMode="auto">
                  <a:xfrm>
                    <a:off x="135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52" name="Line 28"/>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53" name="Line 29"/>
                  <p:cNvSpPr>
                    <a:spLocks noChangeShapeType="1"/>
                  </p:cNvSpPr>
                  <p:nvPr/>
                </p:nvSpPr>
                <p:spPr bwMode="auto">
                  <a:xfrm>
                    <a:off x="147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54" name="Line 30"/>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55" name="Line 31"/>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096" name="Group 32"/>
                <p:cNvGrpSpPr>
                  <a:grpSpLocks/>
                </p:cNvGrpSpPr>
                <p:nvPr/>
              </p:nvGrpSpPr>
              <p:grpSpPr bwMode="auto">
                <a:xfrm>
                  <a:off x="3232" y="425"/>
                  <a:ext cx="511" cy="568"/>
                  <a:chOff x="3232" y="425"/>
                  <a:chExt cx="511" cy="568"/>
                </a:xfrm>
              </p:grpSpPr>
              <p:sp>
                <p:nvSpPr>
                  <p:cNvPr id="1057" name="Line 33"/>
                  <p:cNvSpPr>
                    <a:spLocks noChangeShapeType="1"/>
                  </p:cNvSpPr>
                  <p:nvPr/>
                </p:nvSpPr>
                <p:spPr bwMode="auto">
                  <a:xfrm>
                    <a:off x="3232"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058" name="Line 34"/>
                  <p:cNvSpPr>
                    <a:spLocks noChangeShapeType="1"/>
                  </p:cNvSpPr>
                  <p:nvPr/>
                </p:nvSpPr>
                <p:spPr bwMode="auto">
                  <a:xfrm>
                    <a:off x="329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59" name="Line 35"/>
                  <p:cNvSpPr>
                    <a:spLocks noChangeShapeType="1"/>
                  </p:cNvSpPr>
                  <p:nvPr/>
                </p:nvSpPr>
                <p:spPr bwMode="auto">
                  <a:xfrm>
                    <a:off x="3345"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60" name="Line 36"/>
                  <p:cNvSpPr>
                    <a:spLocks noChangeShapeType="1"/>
                  </p:cNvSpPr>
                  <p:nvPr/>
                </p:nvSpPr>
                <p:spPr bwMode="auto">
                  <a:xfrm>
                    <a:off x="340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61" name="Line 37"/>
                  <p:cNvSpPr>
                    <a:spLocks noChangeShapeType="1"/>
                  </p:cNvSpPr>
                  <p:nvPr/>
                </p:nvSpPr>
                <p:spPr bwMode="auto">
                  <a:xfrm>
                    <a:off x="3458"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062" name="Line 38"/>
                  <p:cNvSpPr>
                    <a:spLocks noChangeShapeType="1"/>
                  </p:cNvSpPr>
                  <p:nvPr/>
                </p:nvSpPr>
                <p:spPr bwMode="auto">
                  <a:xfrm>
                    <a:off x="351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63" name="Line 39"/>
                  <p:cNvSpPr>
                    <a:spLocks noChangeShapeType="1"/>
                  </p:cNvSpPr>
                  <p:nvPr/>
                </p:nvSpPr>
                <p:spPr bwMode="auto">
                  <a:xfrm>
                    <a:off x="357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64" name="Line 40"/>
                  <p:cNvSpPr>
                    <a:spLocks noChangeShapeType="1"/>
                  </p:cNvSpPr>
                  <p:nvPr/>
                </p:nvSpPr>
                <p:spPr bwMode="auto">
                  <a:xfrm>
                    <a:off x="363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65" name="Line 41"/>
                  <p:cNvSpPr>
                    <a:spLocks noChangeShapeType="1"/>
                  </p:cNvSpPr>
                  <p:nvPr/>
                </p:nvSpPr>
                <p:spPr bwMode="auto">
                  <a:xfrm>
                    <a:off x="368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66" name="Line 42"/>
                  <p:cNvSpPr>
                    <a:spLocks noChangeShapeType="1"/>
                  </p:cNvSpPr>
                  <p:nvPr/>
                </p:nvSpPr>
                <p:spPr bwMode="auto">
                  <a:xfrm>
                    <a:off x="3743"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097" name="Group 43"/>
                <p:cNvGrpSpPr>
                  <a:grpSpLocks/>
                </p:cNvGrpSpPr>
                <p:nvPr/>
              </p:nvGrpSpPr>
              <p:grpSpPr bwMode="auto">
                <a:xfrm>
                  <a:off x="3799" y="425"/>
                  <a:ext cx="511" cy="568"/>
                  <a:chOff x="3799" y="425"/>
                  <a:chExt cx="511" cy="568"/>
                </a:xfrm>
              </p:grpSpPr>
              <p:sp>
                <p:nvSpPr>
                  <p:cNvPr id="1068" name="Line 44"/>
                  <p:cNvSpPr>
                    <a:spLocks noChangeShapeType="1"/>
                  </p:cNvSpPr>
                  <p:nvPr/>
                </p:nvSpPr>
                <p:spPr bwMode="auto">
                  <a:xfrm>
                    <a:off x="3796"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069" name="Line 45"/>
                  <p:cNvSpPr>
                    <a:spLocks noChangeShapeType="1"/>
                  </p:cNvSpPr>
                  <p:nvPr/>
                </p:nvSpPr>
                <p:spPr bwMode="auto">
                  <a:xfrm>
                    <a:off x="3855"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0" name="Line 46"/>
                  <p:cNvSpPr>
                    <a:spLocks noChangeShapeType="1"/>
                  </p:cNvSpPr>
                  <p:nvPr/>
                </p:nvSpPr>
                <p:spPr bwMode="auto">
                  <a:xfrm>
                    <a:off x="391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1" name="Line 47"/>
                  <p:cNvSpPr>
                    <a:spLocks noChangeShapeType="1"/>
                  </p:cNvSpPr>
                  <p:nvPr/>
                </p:nvSpPr>
                <p:spPr bwMode="auto">
                  <a:xfrm>
                    <a:off x="396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2" name="Line 48"/>
                  <p:cNvSpPr>
                    <a:spLocks noChangeShapeType="1"/>
                  </p:cNvSpPr>
                  <p:nvPr/>
                </p:nvSpPr>
                <p:spPr bwMode="auto">
                  <a:xfrm>
                    <a:off x="4025"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073" name="Line 49"/>
                  <p:cNvSpPr>
                    <a:spLocks noChangeShapeType="1"/>
                  </p:cNvSpPr>
                  <p:nvPr/>
                </p:nvSpPr>
                <p:spPr bwMode="auto">
                  <a:xfrm>
                    <a:off x="408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4" name="Line 50"/>
                  <p:cNvSpPr>
                    <a:spLocks noChangeShapeType="1"/>
                  </p:cNvSpPr>
                  <p:nvPr/>
                </p:nvSpPr>
                <p:spPr bwMode="auto">
                  <a:xfrm>
                    <a:off x="413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5" name="Line 51"/>
                  <p:cNvSpPr>
                    <a:spLocks noChangeShapeType="1"/>
                  </p:cNvSpPr>
                  <p:nvPr/>
                </p:nvSpPr>
                <p:spPr bwMode="auto">
                  <a:xfrm>
                    <a:off x="419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6" name="Line 52"/>
                  <p:cNvSpPr>
                    <a:spLocks noChangeShapeType="1"/>
                  </p:cNvSpPr>
                  <p:nvPr/>
                </p:nvSpPr>
                <p:spPr bwMode="auto">
                  <a:xfrm>
                    <a:off x="425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77" name="Line 53"/>
                  <p:cNvSpPr>
                    <a:spLocks noChangeShapeType="1"/>
                  </p:cNvSpPr>
                  <p:nvPr/>
                </p:nvSpPr>
                <p:spPr bwMode="auto">
                  <a:xfrm>
                    <a:off x="4308"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098" name="Group 54"/>
                <p:cNvGrpSpPr>
                  <a:grpSpLocks/>
                </p:cNvGrpSpPr>
                <p:nvPr/>
              </p:nvGrpSpPr>
              <p:grpSpPr bwMode="auto">
                <a:xfrm>
                  <a:off x="2665" y="425"/>
                  <a:ext cx="511" cy="568"/>
                  <a:chOff x="1073" y="425"/>
                  <a:chExt cx="511" cy="568"/>
                </a:xfrm>
              </p:grpSpPr>
              <p:sp>
                <p:nvSpPr>
                  <p:cNvPr id="1079" name="Line 55"/>
                  <p:cNvSpPr>
                    <a:spLocks noChangeShapeType="1"/>
                  </p:cNvSpPr>
                  <p:nvPr/>
                </p:nvSpPr>
                <p:spPr bwMode="auto">
                  <a:xfrm>
                    <a:off x="1071"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080" name="Line 56"/>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1" name="Line 57"/>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2" name="Line 58"/>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3" name="Line 59"/>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084" name="Line 60"/>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5" name="Line 61"/>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6" name="Line 62"/>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7" name="Line 63"/>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88" name="Line 64"/>
                  <p:cNvSpPr>
                    <a:spLocks noChangeShapeType="1"/>
                  </p:cNvSpPr>
                  <p:nvPr/>
                </p:nvSpPr>
                <p:spPr bwMode="auto">
                  <a:xfrm>
                    <a:off x="1582"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099" name="Group 65"/>
                <p:cNvGrpSpPr>
                  <a:grpSpLocks/>
                </p:cNvGrpSpPr>
                <p:nvPr/>
              </p:nvGrpSpPr>
              <p:grpSpPr bwMode="auto">
                <a:xfrm>
                  <a:off x="2098" y="425"/>
                  <a:ext cx="511" cy="568"/>
                  <a:chOff x="1073" y="425"/>
                  <a:chExt cx="511" cy="568"/>
                </a:xfrm>
              </p:grpSpPr>
              <p:sp>
                <p:nvSpPr>
                  <p:cNvPr id="1090" name="Line 66"/>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091" name="Line 67"/>
                  <p:cNvSpPr>
                    <a:spLocks noChangeShapeType="1"/>
                  </p:cNvSpPr>
                  <p:nvPr/>
                </p:nvSpPr>
                <p:spPr bwMode="auto">
                  <a:xfrm>
                    <a:off x="113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2" name="Line 68"/>
                  <p:cNvSpPr>
                    <a:spLocks noChangeShapeType="1"/>
                  </p:cNvSpPr>
                  <p:nvPr/>
                </p:nvSpPr>
                <p:spPr bwMode="auto">
                  <a:xfrm>
                    <a:off x="118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3" name="Line 69"/>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4" name="Line 70"/>
                  <p:cNvSpPr>
                    <a:spLocks noChangeShapeType="1"/>
                  </p:cNvSpPr>
                  <p:nvPr/>
                </p:nvSpPr>
                <p:spPr bwMode="auto">
                  <a:xfrm>
                    <a:off x="1300"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095" name="Line 71"/>
                  <p:cNvSpPr>
                    <a:spLocks noChangeShapeType="1"/>
                  </p:cNvSpPr>
                  <p:nvPr/>
                </p:nvSpPr>
                <p:spPr bwMode="auto">
                  <a:xfrm>
                    <a:off x="135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6" name="Line 72"/>
                  <p:cNvSpPr>
                    <a:spLocks noChangeShapeType="1"/>
                  </p:cNvSpPr>
                  <p:nvPr/>
                </p:nvSpPr>
                <p:spPr bwMode="auto">
                  <a:xfrm>
                    <a:off x="1415"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7" name="Line 73"/>
                  <p:cNvSpPr>
                    <a:spLocks noChangeShapeType="1"/>
                  </p:cNvSpPr>
                  <p:nvPr/>
                </p:nvSpPr>
                <p:spPr bwMode="auto">
                  <a:xfrm>
                    <a:off x="147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8" name="Line 74"/>
                  <p:cNvSpPr>
                    <a:spLocks noChangeShapeType="1"/>
                  </p:cNvSpPr>
                  <p:nvPr/>
                </p:nvSpPr>
                <p:spPr bwMode="auto">
                  <a:xfrm>
                    <a:off x="152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099" name="Line 75"/>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100" name="Group 76"/>
                <p:cNvGrpSpPr>
                  <a:grpSpLocks/>
                </p:cNvGrpSpPr>
                <p:nvPr/>
              </p:nvGrpSpPr>
              <p:grpSpPr bwMode="auto">
                <a:xfrm>
                  <a:off x="908" y="425"/>
                  <a:ext cx="1134" cy="568"/>
                  <a:chOff x="908" y="425"/>
                  <a:chExt cx="1134" cy="568"/>
                </a:xfrm>
              </p:grpSpPr>
              <p:sp>
                <p:nvSpPr>
                  <p:cNvPr id="1101" name="Line 77"/>
                  <p:cNvSpPr>
                    <a:spLocks noChangeShapeType="1"/>
                  </p:cNvSpPr>
                  <p:nvPr/>
                </p:nvSpPr>
                <p:spPr bwMode="auto">
                  <a:xfrm>
                    <a:off x="908" y="425"/>
                    <a:ext cx="0" cy="568"/>
                  </a:xfrm>
                  <a:prstGeom prst="line">
                    <a:avLst/>
                  </a:prstGeom>
                  <a:noFill/>
                  <a:ln w="9525">
                    <a:solidFill>
                      <a:srgbClr val="333333"/>
                    </a:solidFill>
                    <a:round/>
                    <a:headEnd/>
                    <a:tailEnd/>
                  </a:ln>
                </p:spPr>
                <p:txBody>
                  <a:bodyPr/>
                  <a:lstStyle/>
                  <a:p>
                    <a:pPr eaLnBrk="0" hangingPunct="0">
                      <a:defRPr/>
                    </a:pPr>
                    <a:endParaRPr lang="fr-FR"/>
                  </a:p>
                </p:txBody>
              </p:sp>
              <p:sp>
                <p:nvSpPr>
                  <p:cNvPr id="1102" name="Line 78"/>
                  <p:cNvSpPr>
                    <a:spLocks noChangeShapeType="1"/>
                  </p:cNvSpPr>
                  <p:nvPr/>
                </p:nvSpPr>
                <p:spPr bwMode="auto">
                  <a:xfrm>
                    <a:off x="965"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03" name="Line 79"/>
                  <p:cNvSpPr>
                    <a:spLocks noChangeShapeType="1"/>
                  </p:cNvSpPr>
                  <p:nvPr/>
                </p:nvSpPr>
                <p:spPr bwMode="auto">
                  <a:xfrm>
                    <a:off x="102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04" name="Line 80"/>
                  <p:cNvSpPr>
                    <a:spLocks noChangeShapeType="1"/>
                  </p:cNvSpPr>
                  <p:nvPr/>
                </p:nvSpPr>
                <p:spPr bwMode="auto">
                  <a:xfrm>
                    <a:off x="107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05" name="Line 81"/>
                  <p:cNvSpPr>
                    <a:spLocks noChangeShapeType="1"/>
                  </p:cNvSpPr>
                  <p:nvPr/>
                </p:nvSpPr>
                <p:spPr bwMode="auto">
                  <a:xfrm>
                    <a:off x="1134" y="425"/>
                    <a:ext cx="0" cy="172"/>
                  </a:xfrm>
                  <a:prstGeom prst="line">
                    <a:avLst/>
                  </a:prstGeom>
                  <a:noFill/>
                  <a:ln w="9525">
                    <a:solidFill>
                      <a:srgbClr val="333333"/>
                    </a:solidFill>
                    <a:round/>
                    <a:headEnd/>
                    <a:tailEnd/>
                  </a:ln>
                </p:spPr>
                <p:txBody>
                  <a:bodyPr/>
                  <a:lstStyle/>
                  <a:p>
                    <a:pPr eaLnBrk="0" hangingPunct="0">
                      <a:defRPr/>
                    </a:pPr>
                    <a:endParaRPr lang="fr-FR"/>
                  </a:p>
                </p:txBody>
              </p:sp>
              <p:grpSp>
                <p:nvGrpSpPr>
                  <p:cNvPr id="3150" name="Group 82"/>
                  <p:cNvGrpSpPr>
                    <a:grpSpLocks/>
                  </p:cNvGrpSpPr>
                  <p:nvPr/>
                </p:nvGrpSpPr>
                <p:grpSpPr bwMode="auto">
                  <a:xfrm>
                    <a:off x="1191" y="425"/>
                    <a:ext cx="851" cy="568"/>
                    <a:chOff x="1191" y="425"/>
                    <a:chExt cx="851" cy="568"/>
                  </a:xfrm>
                </p:grpSpPr>
                <p:sp>
                  <p:nvSpPr>
                    <p:cNvPr id="1107" name="Line 83"/>
                    <p:cNvSpPr>
                      <a:spLocks noChangeShapeType="1"/>
                    </p:cNvSpPr>
                    <p:nvPr/>
                  </p:nvSpPr>
                  <p:spPr bwMode="auto">
                    <a:xfrm>
                      <a:off x="1191"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08" name="Line 84"/>
                    <p:cNvSpPr>
                      <a:spLocks noChangeShapeType="1"/>
                    </p:cNvSpPr>
                    <p:nvPr/>
                  </p:nvSpPr>
                  <p:spPr bwMode="auto">
                    <a:xfrm>
                      <a:off x="124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09" name="Line 85"/>
                    <p:cNvSpPr>
                      <a:spLocks noChangeShapeType="1"/>
                    </p:cNvSpPr>
                    <p:nvPr/>
                  </p:nvSpPr>
                  <p:spPr bwMode="auto">
                    <a:xfrm>
                      <a:off x="130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10" name="Line 86"/>
                    <p:cNvSpPr>
                      <a:spLocks noChangeShapeType="1"/>
                    </p:cNvSpPr>
                    <p:nvPr/>
                  </p:nvSpPr>
                  <p:spPr bwMode="auto">
                    <a:xfrm>
                      <a:off x="136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11" name="Line 87"/>
                    <p:cNvSpPr>
                      <a:spLocks noChangeShapeType="1"/>
                    </p:cNvSpPr>
                    <p:nvPr/>
                  </p:nvSpPr>
                  <p:spPr bwMode="auto">
                    <a:xfrm>
                      <a:off x="1417" y="425"/>
                      <a:ext cx="0" cy="172"/>
                    </a:xfrm>
                    <a:prstGeom prst="line">
                      <a:avLst/>
                    </a:prstGeom>
                    <a:noFill/>
                    <a:ln w="9525">
                      <a:solidFill>
                        <a:srgbClr val="333333"/>
                      </a:solidFill>
                      <a:round/>
                      <a:headEnd/>
                      <a:tailEnd/>
                    </a:ln>
                  </p:spPr>
                  <p:txBody>
                    <a:bodyPr/>
                    <a:lstStyle/>
                    <a:p>
                      <a:pPr eaLnBrk="0" hangingPunct="0">
                        <a:defRPr/>
                      </a:pPr>
                      <a:endParaRPr lang="fr-FR"/>
                    </a:p>
                  </p:txBody>
                </p:sp>
                <p:grpSp>
                  <p:nvGrpSpPr>
                    <p:cNvPr id="3156" name="Group 88"/>
                    <p:cNvGrpSpPr>
                      <a:grpSpLocks/>
                    </p:cNvGrpSpPr>
                    <p:nvPr/>
                  </p:nvGrpSpPr>
                  <p:grpSpPr bwMode="auto">
                    <a:xfrm>
                      <a:off x="1531" y="425"/>
                      <a:ext cx="511" cy="568"/>
                      <a:chOff x="1073" y="425"/>
                      <a:chExt cx="511" cy="568"/>
                    </a:xfrm>
                  </p:grpSpPr>
                  <p:sp>
                    <p:nvSpPr>
                      <p:cNvPr id="1113" name="Line 89"/>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14" name="Line 90"/>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15" name="Line 91"/>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16" name="Line 92"/>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17" name="Line 93"/>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18" name="Line 94"/>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19" name="Line 95"/>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20" name="Line 96"/>
                      <p:cNvSpPr>
                        <a:spLocks noChangeShapeType="1"/>
                      </p:cNvSpPr>
                      <p:nvPr/>
                    </p:nvSpPr>
                    <p:spPr bwMode="auto">
                      <a:xfrm>
                        <a:off x="147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21" name="Line 97"/>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22" name="Line 98"/>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p>
                    </p:txBody>
                  </p:sp>
                </p:grpSp>
              </p:grpSp>
            </p:grpSp>
            <p:grpSp>
              <p:nvGrpSpPr>
                <p:cNvPr id="3101" name="Group 99"/>
                <p:cNvGrpSpPr>
                  <a:grpSpLocks/>
                </p:cNvGrpSpPr>
                <p:nvPr/>
              </p:nvGrpSpPr>
              <p:grpSpPr bwMode="auto">
                <a:xfrm>
                  <a:off x="4877" y="425"/>
                  <a:ext cx="511" cy="568"/>
                  <a:chOff x="1073" y="425"/>
                  <a:chExt cx="511" cy="568"/>
                </a:xfrm>
              </p:grpSpPr>
              <p:sp>
                <p:nvSpPr>
                  <p:cNvPr id="1124" name="Line 100"/>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25" name="Line 101"/>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26" name="Line 102"/>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27" name="Line 103"/>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28" name="Line 104"/>
                  <p:cNvSpPr>
                    <a:spLocks noChangeShapeType="1"/>
                  </p:cNvSpPr>
                  <p:nvPr/>
                </p:nvSpPr>
                <p:spPr bwMode="auto">
                  <a:xfrm>
                    <a:off x="1298"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29" name="Line 105"/>
                  <p:cNvSpPr>
                    <a:spLocks noChangeShapeType="1"/>
                  </p:cNvSpPr>
                  <p:nvPr/>
                </p:nvSpPr>
                <p:spPr bwMode="auto">
                  <a:xfrm>
                    <a:off x="135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0" name="Line 106"/>
                  <p:cNvSpPr>
                    <a:spLocks noChangeShapeType="1"/>
                  </p:cNvSpPr>
                  <p:nvPr/>
                </p:nvSpPr>
                <p:spPr bwMode="auto">
                  <a:xfrm>
                    <a:off x="141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1" name="Line 107"/>
                  <p:cNvSpPr>
                    <a:spLocks noChangeShapeType="1"/>
                  </p:cNvSpPr>
                  <p:nvPr/>
                </p:nvSpPr>
                <p:spPr bwMode="auto">
                  <a:xfrm>
                    <a:off x="146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2" name="Line 108"/>
                  <p:cNvSpPr>
                    <a:spLocks noChangeShapeType="1"/>
                  </p:cNvSpPr>
                  <p:nvPr/>
                </p:nvSpPr>
                <p:spPr bwMode="auto">
                  <a:xfrm>
                    <a:off x="152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3" name="Line 109"/>
                  <p:cNvSpPr>
                    <a:spLocks noChangeShapeType="1"/>
                  </p:cNvSpPr>
                  <p:nvPr/>
                </p:nvSpPr>
                <p:spPr bwMode="auto">
                  <a:xfrm>
                    <a:off x="1581"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102" name="Group 110"/>
                <p:cNvGrpSpPr>
                  <a:grpSpLocks/>
                </p:cNvGrpSpPr>
                <p:nvPr/>
              </p:nvGrpSpPr>
              <p:grpSpPr bwMode="auto">
                <a:xfrm>
                  <a:off x="5444" y="425"/>
                  <a:ext cx="511" cy="568"/>
                  <a:chOff x="1073" y="425"/>
                  <a:chExt cx="511" cy="568"/>
                </a:xfrm>
              </p:grpSpPr>
              <p:sp>
                <p:nvSpPr>
                  <p:cNvPr id="1135" name="Line 111"/>
                  <p:cNvSpPr>
                    <a:spLocks noChangeShapeType="1"/>
                  </p:cNvSpPr>
                  <p:nvPr/>
                </p:nvSpPr>
                <p:spPr bwMode="auto">
                  <a:xfrm>
                    <a:off x="1070"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36" name="Line 112"/>
                  <p:cNvSpPr>
                    <a:spLocks noChangeShapeType="1"/>
                  </p:cNvSpPr>
                  <p:nvPr/>
                </p:nvSpPr>
                <p:spPr bwMode="auto">
                  <a:xfrm>
                    <a:off x="1129"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7" name="Line 113"/>
                  <p:cNvSpPr>
                    <a:spLocks noChangeShapeType="1"/>
                  </p:cNvSpPr>
                  <p:nvPr/>
                </p:nvSpPr>
                <p:spPr bwMode="auto">
                  <a:xfrm>
                    <a:off x="118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8" name="Line 114"/>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39" name="Line 115"/>
                  <p:cNvSpPr>
                    <a:spLocks noChangeShapeType="1"/>
                  </p:cNvSpPr>
                  <p:nvPr/>
                </p:nvSpPr>
                <p:spPr bwMode="auto">
                  <a:xfrm>
                    <a:off x="1297"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40" name="Line 116"/>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41" name="Line 117"/>
                  <p:cNvSpPr>
                    <a:spLocks noChangeShapeType="1"/>
                  </p:cNvSpPr>
                  <p:nvPr/>
                </p:nvSpPr>
                <p:spPr bwMode="auto">
                  <a:xfrm>
                    <a:off x="141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42" name="Line 118"/>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43" name="Line 119"/>
                  <p:cNvSpPr>
                    <a:spLocks noChangeShapeType="1"/>
                  </p:cNvSpPr>
                  <p:nvPr/>
                </p:nvSpPr>
                <p:spPr bwMode="auto">
                  <a:xfrm>
                    <a:off x="1525"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44" name="Line 120"/>
                  <p:cNvSpPr>
                    <a:spLocks noChangeShapeType="1"/>
                  </p:cNvSpPr>
                  <p:nvPr/>
                </p:nvSpPr>
                <p:spPr bwMode="auto">
                  <a:xfrm>
                    <a:off x="1581"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103" name="Group 121"/>
                <p:cNvGrpSpPr>
                  <a:grpSpLocks/>
                </p:cNvGrpSpPr>
                <p:nvPr/>
              </p:nvGrpSpPr>
              <p:grpSpPr bwMode="auto">
                <a:xfrm>
                  <a:off x="6011" y="425"/>
                  <a:ext cx="511" cy="568"/>
                  <a:chOff x="1073" y="425"/>
                  <a:chExt cx="511" cy="568"/>
                </a:xfrm>
              </p:grpSpPr>
              <p:sp>
                <p:nvSpPr>
                  <p:cNvPr id="1146" name="Line 122"/>
                  <p:cNvSpPr>
                    <a:spLocks noChangeShapeType="1"/>
                  </p:cNvSpPr>
                  <p:nvPr/>
                </p:nvSpPr>
                <p:spPr bwMode="auto">
                  <a:xfrm>
                    <a:off x="1073"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47" name="Line 123"/>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48" name="Line 124"/>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49" name="Line 125"/>
                  <p:cNvSpPr>
                    <a:spLocks noChangeShapeType="1"/>
                  </p:cNvSpPr>
                  <p:nvPr/>
                </p:nvSpPr>
                <p:spPr bwMode="auto">
                  <a:xfrm>
                    <a:off x="124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50" name="Line 126"/>
                  <p:cNvSpPr>
                    <a:spLocks noChangeShapeType="1"/>
                  </p:cNvSpPr>
                  <p:nvPr/>
                </p:nvSpPr>
                <p:spPr bwMode="auto">
                  <a:xfrm>
                    <a:off x="1297"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51" name="Line 127"/>
                  <p:cNvSpPr>
                    <a:spLocks noChangeShapeType="1"/>
                  </p:cNvSpPr>
                  <p:nvPr/>
                </p:nvSpPr>
                <p:spPr bwMode="auto">
                  <a:xfrm>
                    <a:off x="135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52" name="Line 128"/>
                  <p:cNvSpPr>
                    <a:spLocks noChangeShapeType="1"/>
                  </p:cNvSpPr>
                  <p:nvPr/>
                </p:nvSpPr>
                <p:spPr bwMode="auto">
                  <a:xfrm>
                    <a:off x="141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53" name="Line 129"/>
                  <p:cNvSpPr>
                    <a:spLocks noChangeShapeType="1"/>
                  </p:cNvSpPr>
                  <p:nvPr/>
                </p:nvSpPr>
                <p:spPr bwMode="auto">
                  <a:xfrm>
                    <a:off x="146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54" name="Line 130"/>
                  <p:cNvSpPr>
                    <a:spLocks noChangeShapeType="1"/>
                  </p:cNvSpPr>
                  <p:nvPr/>
                </p:nvSpPr>
                <p:spPr bwMode="auto">
                  <a:xfrm>
                    <a:off x="152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55" name="Line 131"/>
                  <p:cNvSpPr>
                    <a:spLocks noChangeShapeType="1"/>
                  </p:cNvSpPr>
                  <p:nvPr/>
                </p:nvSpPr>
                <p:spPr bwMode="auto">
                  <a:xfrm>
                    <a:off x="1580" y="425"/>
                    <a:ext cx="0" cy="568"/>
                  </a:xfrm>
                  <a:prstGeom prst="line">
                    <a:avLst/>
                  </a:prstGeom>
                  <a:noFill/>
                  <a:ln w="9525">
                    <a:solidFill>
                      <a:srgbClr val="333333"/>
                    </a:solidFill>
                    <a:round/>
                    <a:headEnd/>
                    <a:tailEnd/>
                  </a:ln>
                </p:spPr>
                <p:txBody>
                  <a:bodyPr/>
                  <a:lstStyle/>
                  <a:p>
                    <a:pPr eaLnBrk="0" hangingPunct="0">
                      <a:defRPr/>
                    </a:pPr>
                    <a:endParaRPr lang="fr-FR"/>
                  </a:p>
                </p:txBody>
              </p:sp>
            </p:grpSp>
            <p:grpSp>
              <p:nvGrpSpPr>
                <p:cNvPr id="3104" name="Group 132"/>
                <p:cNvGrpSpPr>
                  <a:grpSpLocks/>
                </p:cNvGrpSpPr>
                <p:nvPr/>
              </p:nvGrpSpPr>
              <p:grpSpPr bwMode="auto">
                <a:xfrm>
                  <a:off x="6578" y="425"/>
                  <a:ext cx="511" cy="568"/>
                  <a:chOff x="1073" y="425"/>
                  <a:chExt cx="511" cy="568"/>
                </a:xfrm>
              </p:grpSpPr>
              <p:sp>
                <p:nvSpPr>
                  <p:cNvPr id="1157" name="Line 133"/>
                  <p:cNvSpPr>
                    <a:spLocks noChangeShapeType="1"/>
                  </p:cNvSpPr>
                  <p:nvPr/>
                </p:nvSpPr>
                <p:spPr bwMode="auto">
                  <a:xfrm>
                    <a:off x="1070"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58" name="Line 134"/>
                  <p:cNvSpPr>
                    <a:spLocks noChangeShapeType="1"/>
                  </p:cNvSpPr>
                  <p:nvPr/>
                </p:nvSpPr>
                <p:spPr bwMode="auto">
                  <a:xfrm>
                    <a:off x="1128"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59" name="Line 135"/>
                  <p:cNvSpPr>
                    <a:spLocks noChangeShapeType="1"/>
                  </p:cNvSpPr>
                  <p:nvPr/>
                </p:nvSpPr>
                <p:spPr bwMode="auto">
                  <a:xfrm>
                    <a:off x="1183"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60" name="Line 136"/>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61" name="Line 137"/>
                  <p:cNvSpPr>
                    <a:spLocks noChangeShapeType="1"/>
                  </p:cNvSpPr>
                  <p:nvPr/>
                </p:nvSpPr>
                <p:spPr bwMode="auto">
                  <a:xfrm>
                    <a:off x="1296"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62" name="Line 138"/>
                  <p:cNvSpPr>
                    <a:spLocks noChangeShapeType="1"/>
                  </p:cNvSpPr>
                  <p:nvPr/>
                </p:nvSpPr>
                <p:spPr bwMode="auto">
                  <a:xfrm>
                    <a:off x="1355"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63" name="Line 139"/>
                  <p:cNvSpPr>
                    <a:spLocks noChangeShapeType="1"/>
                  </p:cNvSpPr>
                  <p:nvPr/>
                </p:nvSpPr>
                <p:spPr bwMode="auto">
                  <a:xfrm>
                    <a:off x="141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64" name="Line 140"/>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65" name="Line 141"/>
                  <p:cNvSpPr>
                    <a:spLocks noChangeShapeType="1"/>
                  </p:cNvSpPr>
                  <p:nvPr/>
                </p:nvSpPr>
                <p:spPr bwMode="auto">
                  <a:xfrm>
                    <a:off x="1525"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66" name="Line 142"/>
                  <p:cNvSpPr>
                    <a:spLocks noChangeShapeType="1"/>
                  </p:cNvSpPr>
                  <p:nvPr/>
                </p:nvSpPr>
                <p:spPr bwMode="auto">
                  <a:xfrm>
                    <a:off x="1581" y="425"/>
                    <a:ext cx="0" cy="568"/>
                  </a:xfrm>
                  <a:prstGeom prst="line">
                    <a:avLst/>
                  </a:prstGeom>
                  <a:noFill/>
                  <a:ln w="9525">
                    <a:solidFill>
                      <a:srgbClr val="333333"/>
                    </a:solidFill>
                    <a:round/>
                    <a:headEnd/>
                    <a:tailEnd/>
                  </a:ln>
                </p:spPr>
                <p:txBody>
                  <a:bodyPr/>
                  <a:lstStyle/>
                  <a:p>
                    <a:pPr eaLnBrk="0" hangingPunct="0">
                      <a:defRPr/>
                    </a:pPr>
                    <a:endParaRPr lang="fr-FR"/>
                  </a:p>
                </p:txBody>
              </p:sp>
            </p:grpSp>
          </p:grpSp>
          <p:grpSp>
            <p:nvGrpSpPr>
              <p:cNvPr id="3084" name="Group 143"/>
              <p:cNvGrpSpPr>
                <a:grpSpLocks/>
              </p:cNvGrpSpPr>
              <p:nvPr/>
            </p:nvGrpSpPr>
            <p:grpSpPr bwMode="auto">
              <a:xfrm>
                <a:off x="7145" y="425"/>
                <a:ext cx="511" cy="568"/>
                <a:chOff x="1073" y="425"/>
                <a:chExt cx="511" cy="568"/>
              </a:xfrm>
            </p:grpSpPr>
            <p:sp>
              <p:nvSpPr>
                <p:cNvPr id="1168" name="Line 144"/>
                <p:cNvSpPr>
                  <a:spLocks noChangeShapeType="1"/>
                </p:cNvSpPr>
                <p:nvPr/>
              </p:nvSpPr>
              <p:spPr bwMode="auto">
                <a:xfrm>
                  <a:off x="1071" y="425"/>
                  <a:ext cx="0" cy="169"/>
                </a:xfrm>
                <a:prstGeom prst="line">
                  <a:avLst/>
                </a:prstGeom>
                <a:noFill/>
                <a:ln w="9525">
                  <a:solidFill>
                    <a:srgbClr val="333333"/>
                  </a:solidFill>
                  <a:round/>
                  <a:headEnd/>
                  <a:tailEnd/>
                </a:ln>
              </p:spPr>
              <p:txBody>
                <a:bodyPr/>
                <a:lstStyle/>
                <a:p>
                  <a:pPr eaLnBrk="0" hangingPunct="0">
                    <a:defRPr/>
                  </a:pPr>
                  <a:endParaRPr lang="fr-FR"/>
                </a:p>
              </p:txBody>
            </p:sp>
            <p:sp>
              <p:nvSpPr>
                <p:cNvPr id="1169" name="Line 145"/>
                <p:cNvSpPr>
                  <a:spLocks noChangeShapeType="1"/>
                </p:cNvSpPr>
                <p:nvPr/>
              </p:nvSpPr>
              <p:spPr bwMode="auto">
                <a:xfrm>
                  <a:off x="1131"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0" name="Line 146"/>
                <p:cNvSpPr>
                  <a:spLocks noChangeShapeType="1"/>
                </p:cNvSpPr>
                <p:nvPr/>
              </p:nvSpPr>
              <p:spPr bwMode="auto">
                <a:xfrm>
                  <a:off x="1186"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1" name="Line 147"/>
                <p:cNvSpPr>
                  <a:spLocks noChangeShapeType="1"/>
                </p:cNvSpPr>
                <p:nvPr/>
              </p:nvSpPr>
              <p:spPr bwMode="auto">
                <a:xfrm>
                  <a:off x="1242"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2" name="Line 148"/>
                <p:cNvSpPr>
                  <a:spLocks noChangeShapeType="1"/>
                </p:cNvSpPr>
                <p:nvPr/>
              </p:nvSpPr>
              <p:spPr bwMode="auto">
                <a:xfrm>
                  <a:off x="1299" y="425"/>
                  <a:ext cx="0" cy="284"/>
                </a:xfrm>
                <a:prstGeom prst="line">
                  <a:avLst/>
                </a:prstGeom>
                <a:noFill/>
                <a:ln w="9525">
                  <a:solidFill>
                    <a:srgbClr val="333333"/>
                  </a:solidFill>
                  <a:round/>
                  <a:headEnd/>
                  <a:tailEnd/>
                </a:ln>
              </p:spPr>
              <p:txBody>
                <a:bodyPr/>
                <a:lstStyle/>
                <a:p>
                  <a:pPr eaLnBrk="0" hangingPunct="0">
                    <a:defRPr/>
                  </a:pPr>
                  <a:endParaRPr lang="fr-FR"/>
                </a:p>
              </p:txBody>
            </p:sp>
            <p:sp>
              <p:nvSpPr>
                <p:cNvPr id="1173" name="Line 149"/>
                <p:cNvSpPr>
                  <a:spLocks noChangeShapeType="1"/>
                </p:cNvSpPr>
                <p:nvPr/>
              </p:nvSpPr>
              <p:spPr bwMode="auto">
                <a:xfrm>
                  <a:off x="135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4" name="Line 150"/>
                <p:cNvSpPr>
                  <a:spLocks noChangeShapeType="1"/>
                </p:cNvSpPr>
                <p:nvPr/>
              </p:nvSpPr>
              <p:spPr bwMode="auto">
                <a:xfrm>
                  <a:off x="1414"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5" name="Line 151"/>
                <p:cNvSpPr>
                  <a:spLocks noChangeShapeType="1"/>
                </p:cNvSpPr>
                <p:nvPr/>
              </p:nvSpPr>
              <p:spPr bwMode="auto">
                <a:xfrm>
                  <a:off x="1470"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6" name="Line 152"/>
                <p:cNvSpPr>
                  <a:spLocks noChangeShapeType="1"/>
                </p:cNvSpPr>
                <p:nvPr/>
              </p:nvSpPr>
              <p:spPr bwMode="auto">
                <a:xfrm>
                  <a:off x="1527" y="425"/>
                  <a:ext cx="0" cy="172"/>
                </a:xfrm>
                <a:prstGeom prst="line">
                  <a:avLst/>
                </a:prstGeom>
                <a:noFill/>
                <a:ln w="9525">
                  <a:solidFill>
                    <a:srgbClr val="333333"/>
                  </a:solidFill>
                  <a:round/>
                  <a:headEnd/>
                  <a:tailEnd/>
                </a:ln>
              </p:spPr>
              <p:txBody>
                <a:bodyPr/>
                <a:lstStyle/>
                <a:p>
                  <a:pPr eaLnBrk="0" hangingPunct="0">
                    <a:defRPr/>
                  </a:pPr>
                  <a:endParaRPr lang="fr-FR"/>
                </a:p>
              </p:txBody>
            </p:sp>
            <p:sp>
              <p:nvSpPr>
                <p:cNvPr id="1177" name="Line 153"/>
                <p:cNvSpPr>
                  <a:spLocks noChangeShapeType="1"/>
                </p:cNvSpPr>
                <p:nvPr/>
              </p:nvSpPr>
              <p:spPr bwMode="auto">
                <a:xfrm>
                  <a:off x="1584" y="425"/>
                  <a:ext cx="0" cy="568"/>
                </a:xfrm>
                <a:prstGeom prst="line">
                  <a:avLst/>
                </a:prstGeom>
                <a:noFill/>
                <a:ln w="9525">
                  <a:solidFill>
                    <a:srgbClr val="333333"/>
                  </a:solidFill>
                  <a:round/>
                  <a:headEnd/>
                  <a:tailEnd/>
                </a:ln>
              </p:spPr>
              <p:txBody>
                <a:bodyPr/>
                <a:lstStyle/>
                <a:p>
                  <a:pPr eaLnBrk="0" hangingPunct="0">
                    <a:defRPr/>
                  </a:pPr>
                  <a:endParaRPr lang="fr-FR"/>
                </a:p>
              </p:txBody>
            </p:sp>
          </p:grpSp>
        </p:grpSp>
      </p:grpSp>
      <p:pic>
        <p:nvPicPr>
          <p:cNvPr id="3079" name="Image 144" descr="Logo_bloc_marque.TIF"/>
          <p:cNvPicPr>
            <a:picLocks noChangeAspect="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953500" y="6477000"/>
            <a:ext cx="12144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66788" rtl="0" eaLnBrk="0" fontAlgn="base" hangingPunct="0">
        <a:spcBef>
          <a:spcPct val="0"/>
        </a:spcBef>
        <a:spcAft>
          <a:spcPct val="0"/>
        </a:spcAft>
        <a:defRPr sz="2900">
          <a:solidFill>
            <a:srgbClr val="FF0000"/>
          </a:solidFill>
          <a:latin typeface="+mj-lt"/>
          <a:ea typeface="+mj-ea"/>
          <a:cs typeface="+mj-cs"/>
        </a:defRPr>
      </a:lvl1pPr>
      <a:lvl2pPr algn="l" defTabSz="966788" rtl="0" eaLnBrk="0" fontAlgn="base" hangingPunct="0">
        <a:spcBef>
          <a:spcPct val="0"/>
        </a:spcBef>
        <a:spcAft>
          <a:spcPct val="0"/>
        </a:spcAft>
        <a:defRPr sz="2900">
          <a:solidFill>
            <a:srgbClr val="FF0000"/>
          </a:solidFill>
          <a:latin typeface="Arial" charset="0"/>
        </a:defRPr>
      </a:lvl2pPr>
      <a:lvl3pPr algn="l" defTabSz="966788" rtl="0" eaLnBrk="0" fontAlgn="base" hangingPunct="0">
        <a:spcBef>
          <a:spcPct val="0"/>
        </a:spcBef>
        <a:spcAft>
          <a:spcPct val="0"/>
        </a:spcAft>
        <a:defRPr sz="2900">
          <a:solidFill>
            <a:srgbClr val="FF0000"/>
          </a:solidFill>
          <a:latin typeface="Arial" charset="0"/>
        </a:defRPr>
      </a:lvl3pPr>
      <a:lvl4pPr algn="l" defTabSz="966788" rtl="0" eaLnBrk="0" fontAlgn="base" hangingPunct="0">
        <a:spcBef>
          <a:spcPct val="0"/>
        </a:spcBef>
        <a:spcAft>
          <a:spcPct val="0"/>
        </a:spcAft>
        <a:defRPr sz="2900">
          <a:solidFill>
            <a:srgbClr val="FF0000"/>
          </a:solidFill>
          <a:latin typeface="Arial" charset="0"/>
        </a:defRPr>
      </a:lvl4pPr>
      <a:lvl5pPr algn="l" defTabSz="966788" rtl="0" eaLnBrk="0" fontAlgn="base" hangingPunct="0">
        <a:spcBef>
          <a:spcPct val="0"/>
        </a:spcBef>
        <a:spcAft>
          <a:spcPct val="0"/>
        </a:spcAft>
        <a:defRPr sz="2900">
          <a:solidFill>
            <a:srgbClr val="FF0000"/>
          </a:solidFill>
          <a:latin typeface="Arial" charset="0"/>
        </a:defRPr>
      </a:lvl5pPr>
      <a:lvl6pPr marL="457200" algn="l" defTabSz="966788" rtl="0" eaLnBrk="1" fontAlgn="base" hangingPunct="1">
        <a:spcBef>
          <a:spcPct val="0"/>
        </a:spcBef>
        <a:spcAft>
          <a:spcPct val="0"/>
        </a:spcAft>
        <a:defRPr sz="2900">
          <a:solidFill>
            <a:srgbClr val="FF0000"/>
          </a:solidFill>
          <a:latin typeface="Arial" charset="0"/>
        </a:defRPr>
      </a:lvl6pPr>
      <a:lvl7pPr marL="914400" algn="l" defTabSz="966788" rtl="0" eaLnBrk="1" fontAlgn="base" hangingPunct="1">
        <a:spcBef>
          <a:spcPct val="0"/>
        </a:spcBef>
        <a:spcAft>
          <a:spcPct val="0"/>
        </a:spcAft>
        <a:defRPr sz="2900">
          <a:solidFill>
            <a:srgbClr val="FF0000"/>
          </a:solidFill>
          <a:latin typeface="Arial" charset="0"/>
        </a:defRPr>
      </a:lvl7pPr>
      <a:lvl8pPr marL="1371600" algn="l" defTabSz="966788" rtl="0" eaLnBrk="1" fontAlgn="base" hangingPunct="1">
        <a:spcBef>
          <a:spcPct val="0"/>
        </a:spcBef>
        <a:spcAft>
          <a:spcPct val="0"/>
        </a:spcAft>
        <a:defRPr sz="2900">
          <a:solidFill>
            <a:srgbClr val="FF0000"/>
          </a:solidFill>
          <a:latin typeface="Arial" charset="0"/>
        </a:defRPr>
      </a:lvl8pPr>
      <a:lvl9pPr marL="1828800" algn="l" defTabSz="966788" rtl="0" eaLnBrk="1" fontAlgn="base" hangingPunct="1">
        <a:spcBef>
          <a:spcPct val="0"/>
        </a:spcBef>
        <a:spcAft>
          <a:spcPct val="0"/>
        </a:spcAft>
        <a:defRPr sz="2900">
          <a:solidFill>
            <a:srgbClr val="FF0000"/>
          </a:solidFill>
          <a:latin typeface="Arial" charset="0"/>
        </a:defRPr>
      </a:lvl9pPr>
    </p:titleStyle>
    <p:bodyStyle>
      <a:lvl1pPr marL="361950" indent="-361950" algn="l" defTabSz="966788" rtl="0" eaLnBrk="0" fontAlgn="base" hangingPunct="0">
        <a:spcBef>
          <a:spcPct val="20000"/>
        </a:spcBef>
        <a:spcAft>
          <a:spcPct val="0"/>
        </a:spcAft>
        <a:defRPr sz="2200">
          <a:solidFill>
            <a:srgbClr val="62398F"/>
          </a:solidFill>
          <a:latin typeface="+mn-lt"/>
          <a:ea typeface="+mn-ea"/>
          <a:cs typeface="+mn-cs"/>
        </a:defRPr>
      </a:lvl1pPr>
      <a:lvl2pPr marL="784225" indent="-300038" algn="l" defTabSz="966788" rtl="0" eaLnBrk="0" fontAlgn="base" hangingPunct="0">
        <a:spcBef>
          <a:spcPct val="20000"/>
        </a:spcBef>
        <a:spcAft>
          <a:spcPct val="0"/>
        </a:spcAft>
        <a:buClr>
          <a:srgbClr val="FF0000"/>
        </a:buClr>
        <a:buSzPct val="100000"/>
        <a:buFont typeface="Wingdings" pitchFamily="2" charset="2"/>
        <a:buChar char="l"/>
        <a:defRPr sz="2200">
          <a:solidFill>
            <a:schemeClr val="tx1"/>
          </a:solidFill>
          <a:latin typeface="+mn-lt"/>
        </a:defRPr>
      </a:lvl2pPr>
      <a:lvl3pPr marL="1209675" indent="-242888" algn="l" defTabSz="966788" rtl="0" eaLnBrk="0" fontAlgn="base" hangingPunct="0">
        <a:spcBef>
          <a:spcPct val="20000"/>
        </a:spcBef>
        <a:spcAft>
          <a:spcPct val="0"/>
        </a:spcAft>
        <a:buClr>
          <a:srgbClr val="00B050"/>
        </a:buClr>
        <a:buSzPct val="100000"/>
        <a:buFont typeface="Wingdings" pitchFamily="2" charset="2"/>
        <a:buChar char="ð"/>
        <a:defRPr sz="2200">
          <a:solidFill>
            <a:schemeClr val="tx1"/>
          </a:solidFill>
          <a:latin typeface="+mn-lt"/>
        </a:defRPr>
      </a:lvl3pPr>
      <a:lvl4pPr marL="1689100" indent="-239713" algn="l" defTabSz="966788" rtl="0" eaLnBrk="0" fontAlgn="base" hangingPunct="0">
        <a:spcBef>
          <a:spcPct val="20000"/>
        </a:spcBef>
        <a:spcAft>
          <a:spcPct val="0"/>
        </a:spcAft>
        <a:buClr>
          <a:srgbClr val="0000FF"/>
        </a:buClr>
        <a:buSzPct val="100000"/>
        <a:buFont typeface="Courier New" pitchFamily="49" charset="0"/>
        <a:buChar char="o"/>
        <a:defRPr sz="2200">
          <a:solidFill>
            <a:schemeClr val="tx1"/>
          </a:solidFill>
          <a:latin typeface="+mn-lt"/>
        </a:defRPr>
      </a:lvl4pPr>
      <a:lvl5pPr marL="2173288" indent="-241300" algn="l" defTabSz="966788" rtl="0" eaLnBrk="0" fontAlgn="base" hangingPunct="0">
        <a:spcBef>
          <a:spcPct val="20000"/>
        </a:spcBef>
        <a:spcAft>
          <a:spcPct val="0"/>
        </a:spcAft>
        <a:buClr>
          <a:srgbClr val="6B6BCF"/>
        </a:buClr>
        <a:buSzPct val="100000"/>
        <a:buFont typeface="Wingdings" pitchFamily="2" charset="2"/>
        <a:buChar char="ü"/>
        <a:defRPr sz="2200">
          <a:solidFill>
            <a:schemeClr val="tx1"/>
          </a:solidFill>
          <a:latin typeface="+mn-lt"/>
        </a:defRPr>
      </a:lvl5pPr>
      <a:lvl6pPr marL="2630488" indent="-241300" algn="l" defTabSz="966788" rtl="0" eaLnBrk="1" fontAlgn="base" hangingPunct="1">
        <a:spcBef>
          <a:spcPct val="20000"/>
        </a:spcBef>
        <a:spcAft>
          <a:spcPct val="0"/>
        </a:spcAft>
        <a:buSzPct val="100000"/>
        <a:buChar char="»"/>
        <a:defRPr sz="2200">
          <a:solidFill>
            <a:schemeClr val="tx1"/>
          </a:solidFill>
          <a:latin typeface="+mn-lt"/>
        </a:defRPr>
      </a:lvl6pPr>
      <a:lvl7pPr marL="3087688" indent="-241300" algn="l" defTabSz="966788" rtl="0" eaLnBrk="1" fontAlgn="base" hangingPunct="1">
        <a:spcBef>
          <a:spcPct val="20000"/>
        </a:spcBef>
        <a:spcAft>
          <a:spcPct val="0"/>
        </a:spcAft>
        <a:buSzPct val="100000"/>
        <a:buChar char="»"/>
        <a:defRPr sz="2200">
          <a:solidFill>
            <a:schemeClr val="tx1"/>
          </a:solidFill>
          <a:latin typeface="+mn-lt"/>
        </a:defRPr>
      </a:lvl7pPr>
      <a:lvl8pPr marL="3544888" indent="-241300" algn="l" defTabSz="966788" rtl="0" eaLnBrk="1" fontAlgn="base" hangingPunct="1">
        <a:spcBef>
          <a:spcPct val="20000"/>
        </a:spcBef>
        <a:spcAft>
          <a:spcPct val="0"/>
        </a:spcAft>
        <a:buSzPct val="100000"/>
        <a:buChar char="»"/>
        <a:defRPr sz="2200">
          <a:solidFill>
            <a:schemeClr val="tx1"/>
          </a:solidFill>
          <a:latin typeface="+mn-lt"/>
        </a:defRPr>
      </a:lvl8pPr>
      <a:lvl9pPr marL="4002088" indent="-241300" algn="l" defTabSz="966788" rtl="0" eaLnBrk="1" fontAlgn="base" hangingPunct="1">
        <a:spcBef>
          <a:spcPct val="20000"/>
        </a:spcBef>
        <a:spcAft>
          <a:spcPct val="0"/>
        </a:spcAft>
        <a:buSzPct val="100000"/>
        <a:buChar char="»"/>
        <a:defRPr sz="2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ne-christine.le-gall@ineris.fr" TargetMode="External"/><Relationship Id="rId2" Type="http://schemas.openxmlformats.org/officeDocument/2006/relationships/hyperlink" Target="mailto:heleen.de.wit@niva.n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3438525" y="3114675"/>
            <a:ext cx="67691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3200">
                <a:latin typeface="Arial" pitchFamily="34" charset="0"/>
                <a:cs typeface="Arial" pitchFamily="34" charset="0"/>
              </a:rPr>
              <a:t>Air pollution trends assessed by the Working Group on Effects</a:t>
            </a:r>
          </a:p>
        </p:txBody>
      </p:sp>
      <p:sp>
        <p:nvSpPr>
          <p:cNvPr id="4099" name="ZoneTexte 2"/>
          <p:cNvSpPr txBox="1">
            <a:spLocks noChangeArrowheads="1"/>
          </p:cNvSpPr>
          <p:nvPr/>
        </p:nvSpPr>
        <p:spPr bwMode="auto">
          <a:xfrm>
            <a:off x="269875" y="4322619"/>
            <a:ext cx="7188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fr-FR" altLang="en-US" sz="1600" dirty="0" err="1">
                <a:solidFill>
                  <a:srgbClr val="0033CC"/>
                </a:solidFill>
                <a:latin typeface="Arial" pitchFamily="34" charset="0"/>
                <a:cs typeface="Arial" pitchFamily="34" charset="0"/>
              </a:rPr>
              <a:t>With</a:t>
            </a:r>
            <a:r>
              <a:rPr lang="fr-FR" altLang="en-US" sz="1600" dirty="0">
                <a:solidFill>
                  <a:srgbClr val="0033CC"/>
                </a:solidFill>
                <a:latin typeface="Arial" pitchFamily="34" charset="0"/>
                <a:cs typeface="Arial" pitchFamily="34" charset="0"/>
              </a:rPr>
              <a:t> the </a:t>
            </a:r>
            <a:r>
              <a:rPr lang="fr-FR" altLang="en-US" sz="1600" dirty="0" err="1">
                <a:solidFill>
                  <a:srgbClr val="0033CC"/>
                </a:solidFill>
                <a:latin typeface="Arial" pitchFamily="34" charset="0"/>
                <a:cs typeface="Arial" pitchFamily="34" charset="0"/>
              </a:rPr>
              <a:t>agreeable</a:t>
            </a:r>
            <a:r>
              <a:rPr lang="fr-FR" altLang="en-US" sz="1600" dirty="0">
                <a:solidFill>
                  <a:srgbClr val="0033CC"/>
                </a:solidFill>
                <a:latin typeface="Arial" pitchFamily="34" charset="0"/>
                <a:cs typeface="Arial" pitchFamily="34" charset="0"/>
              </a:rPr>
              <a:t> contributions of : </a:t>
            </a:r>
          </a:p>
          <a:p>
            <a:r>
              <a:rPr lang="fr-FR" altLang="en-US" sz="1600" smtClean="0">
                <a:solidFill>
                  <a:srgbClr val="0033CC"/>
                </a:solidFill>
                <a:latin typeface="Arial" pitchFamily="34" charset="0"/>
                <a:cs typeface="Arial" pitchFamily="34" charset="0"/>
                <a:hlinkClick r:id="rId2"/>
              </a:rPr>
              <a:t>heleen.de.wit@niva.no</a:t>
            </a:r>
            <a:r>
              <a:rPr lang="fr-FR" altLang="en-US" sz="1600" smtClean="0">
                <a:solidFill>
                  <a:srgbClr val="0033CC"/>
                </a:solidFill>
                <a:latin typeface="Arial" pitchFamily="34" charset="0"/>
                <a:cs typeface="Arial" pitchFamily="34" charset="0"/>
              </a:rPr>
              <a:t>, ICP Waters (coordinator of  WGE Trends report), </a:t>
            </a:r>
          </a:p>
          <a:p>
            <a:r>
              <a:rPr lang="fr-FR" altLang="en-US" sz="1600" smtClean="0">
                <a:solidFill>
                  <a:srgbClr val="0033CC"/>
                </a:solidFill>
                <a:latin typeface="Arial" pitchFamily="34" charset="0"/>
                <a:cs typeface="Arial" pitchFamily="34" charset="0"/>
              </a:rPr>
              <a:t>Walter </a:t>
            </a:r>
            <a:r>
              <a:rPr lang="fr-FR" altLang="en-US" sz="1600" dirty="0" err="1">
                <a:solidFill>
                  <a:srgbClr val="0033CC"/>
                </a:solidFill>
                <a:latin typeface="Arial" pitchFamily="34" charset="0"/>
                <a:cs typeface="Arial" pitchFamily="34" charset="0"/>
              </a:rPr>
              <a:t>Seidling</a:t>
            </a:r>
            <a:r>
              <a:rPr lang="fr-FR" altLang="en-US" sz="1600" dirty="0">
                <a:solidFill>
                  <a:srgbClr val="0033CC"/>
                </a:solidFill>
                <a:latin typeface="Arial" pitchFamily="34" charset="0"/>
                <a:cs typeface="Arial" pitchFamily="34" charset="0"/>
              </a:rPr>
              <a:t>, ICP </a:t>
            </a:r>
            <a:r>
              <a:rPr lang="fr-FR" altLang="en-US" sz="1600" dirty="0" err="1">
                <a:solidFill>
                  <a:srgbClr val="0033CC"/>
                </a:solidFill>
                <a:latin typeface="Arial" pitchFamily="34" charset="0"/>
                <a:cs typeface="Arial" pitchFamily="34" charset="0"/>
              </a:rPr>
              <a:t>Forests</a:t>
            </a:r>
            <a:r>
              <a:rPr lang="fr-FR" altLang="en-US" sz="1600" dirty="0">
                <a:solidFill>
                  <a:srgbClr val="0033CC"/>
                </a:solidFill>
                <a:latin typeface="Arial" pitchFamily="34" charset="0"/>
                <a:cs typeface="Arial" pitchFamily="34" charset="0"/>
              </a:rPr>
              <a:t>, </a:t>
            </a:r>
          </a:p>
          <a:p>
            <a:r>
              <a:rPr lang="fr-FR" altLang="en-US" sz="1600" smtClean="0">
                <a:solidFill>
                  <a:srgbClr val="0033CC"/>
                </a:solidFill>
                <a:latin typeface="Arial" pitchFamily="34" charset="0"/>
                <a:cs typeface="Arial" pitchFamily="34" charset="0"/>
              </a:rPr>
              <a:t>Martin </a:t>
            </a:r>
            <a:r>
              <a:rPr lang="fr-FR" altLang="en-US" sz="1600" dirty="0" err="1">
                <a:solidFill>
                  <a:srgbClr val="0033CC"/>
                </a:solidFill>
                <a:latin typeface="Arial" pitchFamily="34" charset="0"/>
                <a:cs typeface="Arial" pitchFamily="34" charset="0"/>
              </a:rPr>
              <a:t>Forsius</a:t>
            </a:r>
            <a:r>
              <a:rPr lang="fr-FR" altLang="en-US" sz="1600" dirty="0">
                <a:solidFill>
                  <a:srgbClr val="0033CC"/>
                </a:solidFill>
                <a:latin typeface="Arial" pitchFamily="34" charset="0"/>
                <a:cs typeface="Arial" pitchFamily="34" charset="0"/>
              </a:rPr>
              <a:t>, Lars </a:t>
            </a:r>
            <a:r>
              <a:rPr lang="fr-FR" altLang="en-US" sz="1600" dirty="0" err="1">
                <a:solidFill>
                  <a:srgbClr val="0033CC"/>
                </a:solidFill>
                <a:latin typeface="Arial" pitchFamily="34" charset="0"/>
                <a:cs typeface="Arial" pitchFamily="34" charset="0"/>
              </a:rPr>
              <a:t>Lundin</a:t>
            </a:r>
            <a:r>
              <a:rPr lang="fr-FR" altLang="en-US" sz="1600" dirty="0">
                <a:solidFill>
                  <a:srgbClr val="0033CC"/>
                </a:solidFill>
                <a:latin typeface="Arial" pitchFamily="34" charset="0"/>
                <a:cs typeface="Arial" pitchFamily="34" charset="0"/>
              </a:rPr>
              <a:t>, ICP Integrated monitoring, </a:t>
            </a:r>
          </a:p>
          <a:p>
            <a:r>
              <a:rPr lang="fr-FR" altLang="en-US" sz="1600" dirty="0">
                <a:solidFill>
                  <a:srgbClr val="0033CC"/>
                </a:solidFill>
                <a:latin typeface="Arial" pitchFamily="34" charset="0"/>
                <a:cs typeface="Arial" pitchFamily="34" charset="0"/>
              </a:rPr>
              <a:t>Harry </a:t>
            </a:r>
            <a:r>
              <a:rPr lang="fr-FR" altLang="en-US" sz="1600" dirty="0" err="1">
                <a:solidFill>
                  <a:srgbClr val="0033CC"/>
                </a:solidFill>
                <a:latin typeface="Arial" pitchFamily="34" charset="0"/>
                <a:cs typeface="Arial" pitchFamily="34" charset="0"/>
              </a:rPr>
              <a:t>Harmens</a:t>
            </a:r>
            <a:r>
              <a:rPr lang="fr-FR" altLang="en-US" sz="1600">
                <a:solidFill>
                  <a:srgbClr val="0033CC"/>
                </a:solidFill>
                <a:latin typeface="Arial" pitchFamily="34" charset="0"/>
                <a:cs typeface="Arial" pitchFamily="34" charset="0"/>
              </a:rPr>
              <a:t>, </a:t>
            </a:r>
            <a:r>
              <a:rPr lang="fr-FR" altLang="en-US" sz="1600" smtClean="0">
                <a:solidFill>
                  <a:srgbClr val="0033CC"/>
                </a:solidFill>
                <a:latin typeface="Arial" pitchFamily="34" charset="0"/>
                <a:cs typeface="Arial" pitchFamily="34" charset="0"/>
              </a:rPr>
              <a:t>Gina Mills, ICP </a:t>
            </a:r>
            <a:r>
              <a:rPr lang="fr-FR" altLang="en-US" sz="1600" dirty="0" err="1">
                <a:solidFill>
                  <a:srgbClr val="0033CC"/>
                </a:solidFill>
                <a:latin typeface="Arial" pitchFamily="34" charset="0"/>
                <a:cs typeface="Arial" pitchFamily="34" charset="0"/>
              </a:rPr>
              <a:t>Vegetation</a:t>
            </a:r>
            <a:r>
              <a:rPr lang="fr-FR" altLang="en-US" sz="1600" dirty="0">
                <a:solidFill>
                  <a:srgbClr val="0033CC"/>
                </a:solidFill>
                <a:latin typeface="Arial" pitchFamily="34" charset="0"/>
                <a:cs typeface="Arial" pitchFamily="34" charset="0"/>
              </a:rPr>
              <a:t>,</a:t>
            </a:r>
          </a:p>
          <a:p>
            <a:r>
              <a:rPr lang="fr-FR" altLang="en-US" sz="1600" smtClean="0">
                <a:solidFill>
                  <a:srgbClr val="0033CC"/>
                </a:solidFill>
                <a:latin typeface="Arial" pitchFamily="34" charset="0"/>
                <a:cs typeface="Arial" pitchFamily="34" charset="0"/>
                <a:hlinkClick r:id="rId3"/>
              </a:rPr>
              <a:t>anne-christine.le-gall@ineris.fr</a:t>
            </a:r>
            <a:r>
              <a:rPr lang="fr-FR" altLang="en-US" sz="1600" smtClean="0">
                <a:solidFill>
                  <a:srgbClr val="0033CC"/>
                </a:solidFill>
                <a:latin typeface="Arial" pitchFamily="34" charset="0"/>
                <a:cs typeface="Arial" pitchFamily="34" charset="0"/>
              </a:rPr>
              <a:t>, ICP </a:t>
            </a:r>
            <a:r>
              <a:rPr lang="fr-FR" altLang="en-US" sz="1600" dirty="0" err="1">
                <a:solidFill>
                  <a:srgbClr val="0033CC"/>
                </a:solidFill>
                <a:latin typeface="Arial" pitchFamily="34" charset="0"/>
                <a:cs typeface="Arial" pitchFamily="34" charset="0"/>
              </a:rPr>
              <a:t>Modelling</a:t>
            </a:r>
            <a:r>
              <a:rPr lang="fr-FR" altLang="en-US" sz="1600" dirty="0">
                <a:solidFill>
                  <a:srgbClr val="0033CC"/>
                </a:solidFill>
                <a:latin typeface="Arial" pitchFamily="34" charset="0"/>
                <a:cs typeface="Arial" pitchFamily="34" charset="0"/>
              </a:rPr>
              <a:t> </a:t>
            </a:r>
            <a:r>
              <a:rPr lang="fr-FR" altLang="en-US" sz="1600" smtClean="0">
                <a:solidFill>
                  <a:srgbClr val="0033CC"/>
                </a:solidFill>
                <a:latin typeface="Arial" pitchFamily="34" charset="0"/>
                <a:cs typeface="Arial" pitchFamily="34" charset="0"/>
              </a:rPr>
              <a:t>&amp; Mapping</a:t>
            </a:r>
          </a:p>
          <a:p>
            <a:r>
              <a:rPr lang="fr-FR" altLang="en-US" sz="1600" smtClean="0">
                <a:solidFill>
                  <a:srgbClr val="0033CC"/>
                </a:solidFill>
                <a:latin typeface="Arial" pitchFamily="34" charset="0"/>
                <a:cs typeface="Arial" pitchFamily="34" charset="0"/>
              </a:rPr>
              <a:t>Jean Paul Hettelingh, Max Posch and Jaap Slootweg, CCE</a:t>
            </a:r>
            <a:endParaRPr lang="fr-FR" altLang="en-US" sz="1600" dirty="0">
              <a:solidFill>
                <a:srgbClr val="0033CC"/>
              </a:solidFill>
              <a:latin typeface="Arial" pitchFamily="34" charset="0"/>
              <a:cs typeface="Arial" pitchFamily="34" charset="0"/>
            </a:endParaRPr>
          </a:p>
          <a:p>
            <a:r>
              <a:rPr lang="fr-FR" altLang="en-US" sz="1600" dirty="0">
                <a:solidFill>
                  <a:srgbClr val="0033CC"/>
                </a:solidFill>
                <a:latin typeface="Arial" pitchFamily="34" charset="0"/>
                <a:cs typeface="Arial" pitchFamily="34" charset="0"/>
              </a:rPr>
              <a:t>Johan </a:t>
            </a:r>
            <a:r>
              <a:rPr lang="fr-FR" altLang="en-US" sz="1600" dirty="0" err="1">
                <a:solidFill>
                  <a:srgbClr val="0033CC"/>
                </a:solidFill>
                <a:latin typeface="Arial" pitchFamily="34" charset="0"/>
                <a:cs typeface="Arial" pitchFamily="34" charset="0"/>
              </a:rPr>
              <a:t>Tidbald</a:t>
            </a:r>
            <a:r>
              <a:rPr lang="fr-FR" altLang="en-US" sz="1600" dirty="0">
                <a:solidFill>
                  <a:srgbClr val="0033CC"/>
                </a:solidFill>
                <a:latin typeface="Arial" pitchFamily="34" charset="0"/>
                <a:cs typeface="Arial" pitchFamily="34" charset="0"/>
              </a:rPr>
              <a:t>, ICP </a:t>
            </a:r>
            <a:r>
              <a:rPr lang="fr-FR" altLang="en-US" sz="1600" err="1">
                <a:solidFill>
                  <a:srgbClr val="0033CC"/>
                </a:solidFill>
                <a:latin typeface="Arial" pitchFamily="34" charset="0"/>
                <a:cs typeface="Arial" pitchFamily="34" charset="0"/>
              </a:rPr>
              <a:t>Materials</a:t>
            </a:r>
            <a:r>
              <a:rPr lang="fr-FR" altLang="en-US" sz="1600" smtClean="0">
                <a:solidFill>
                  <a:srgbClr val="0033CC"/>
                </a:solidFill>
                <a:latin typeface="Arial" pitchFamily="34" charset="0"/>
                <a:cs typeface="Arial" pitchFamily="34" charset="0"/>
              </a:rPr>
              <a:t>,</a:t>
            </a:r>
            <a:endParaRPr lang="fr-FR" altLang="en-US" sz="1600" dirty="0">
              <a:solidFill>
                <a:srgbClr val="0033CC"/>
              </a:solidFill>
              <a:latin typeface="Arial" pitchFamily="34" charset="0"/>
              <a:cs typeface="Arial" pitchFamily="34" charset="0"/>
            </a:endParaRPr>
          </a:p>
          <a:p>
            <a:r>
              <a:rPr lang="fr-FR" altLang="en-US" sz="1600" dirty="0">
                <a:solidFill>
                  <a:srgbClr val="0033CC"/>
                </a:solidFill>
                <a:latin typeface="Arial" pitchFamily="34" charset="0"/>
                <a:cs typeface="Arial" pitchFamily="34" charset="0"/>
              </a:rPr>
              <a:t>Filip </a:t>
            </a:r>
            <a:r>
              <a:rPr lang="fr-FR" altLang="en-US" sz="1600" dirty="0" err="1">
                <a:solidFill>
                  <a:srgbClr val="0033CC"/>
                </a:solidFill>
                <a:latin typeface="Arial" pitchFamily="34" charset="0"/>
                <a:cs typeface="Arial" pitchFamily="34" charset="0"/>
              </a:rPr>
              <a:t>Moldan</a:t>
            </a:r>
            <a:r>
              <a:rPr lang="fr-FR" altLang="en-US" sz="1600" dirty="0">
                <a:solidFill>
                  <a:srgbClr val="0033CC"/>
                </a:solidFill>
                <a:latin typeface="Arial" pitchFamily="34" charset="0"/>
                <a:cs typeface="Arial" pitchFamily="34" charset="0"/>
              </a:rPr>
              <a:t>, Joint Expert Group on </a:t>
            </a:r>
            <a:r>
              <a:rPr lang="fr-FR" altLang="en-US" sz="1600" dirty="0" err="1">
                <a:solidFill>
                  <a:srgbClr val="0033CC"/>
                </a:solidFill>
                <a:latin typeface="Arial" pitchFamily="34" charset="0"/>
                <a:cs typeface="Arial" pitchFamily="34" charset="0"/>
              </a:rPr>
              <a:t>Dynamic</a:t>
            </a:r>
            <a:r>
              <a:rPr lang="fr-FR" altLang="en-US" sz="1600" dirty="0">
                <a:solidFill>
                  <a:srgbClr val="0033CC"/>
                </a:solidFill>
                <a:latin typeface="Arial" pitchFamily="34" charset="0"/>
                <a:cs typeface="Arial" pitchFamily="34" charset="0"/>
              </a:rPr>
              <a:t> </a:t>
            </a:r>
            <a:r>
              <a:rPr lang="fr-FR" altLang="en-US" sz="1600" err="1">
                <a:solidFill>
                  <a:srgbClr val="0033CC"/>
                </a:solidFill>
                <a:latin typeface="Arial" pitchFamily="34" charset="0"/>
                <a:cs typeface="Arial" pitchFamily="34" charset="0"/>
              </a:rPr>
              <a:t>Modelling</a:t>
            </a:r>
            <a:r>
              <a:rPr lang="fr-FR" altLang="en-US" sz="1600" smtClean="0">
                <a:solidFill>
                  <a:srgbClr val="0033CC"/>
                </a:solidFill>
                <a:latin typeface="Arial" pitchFamily="34" charset="0"/>
                <a:cs typeface="Arial" pitchFamily="34" charset="0"/>
              </a:rPr>
              <a:t>, </a:t>
            </a:r>
          </a:p>
          <a:p>
            <a:r>
              <a:rPr lang="fr-FR" altLang="en-US" sz="1600" smtClean="0">
                <a:solidFill>
                  <a:srgbClr val="0033CC"/>
                </a:solidFill>
                <a:latin typeface="Arial" pitchFamily="34" charset="0"/>
                <a:cs typeface="Arial" pitchFamily="34" charset="0"/>
              </a:rPr>
              <a:t>Marie Ève Héroux, Task Force on Health,</a:t>
            </a:r>
          </a:p>
          <a:p>
            <a:r>
              <a:rPr lang="fr-FR" altLang="en-US" sz="1600" smtClean="0">
                <a:solidFill>
                  <a:srgbClr val="0033CC"/>
                </a:solidFill>
                <a:latin typeface="Arial" pitchFamily="34" charset="0"/>
                <a:cs typeface="Arial" pitchFamily="34" charset="0"/>
              </a:rPr>
              <a:t>And the bureau of the Working Group on Effects.</a:t>
            </a:r>
          </a:p>
          <a:p>
            <a:endParaRPr lang="fr-FR" altLang="en-US" sz="1600" smtClean="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9005980" y="5555411"/>
            <a:ext cx="1446861" cy="1683589"/>
            <a:chOff x="9005980" y="5555411"/>
            <a:chExt cx="1446861" cy="1683589"/>
          </a:xfrm>
        </p:grpSpPr>
        <p:pic>
          <p:nvPicPr>
            <p:cNvPr id="11" name="Picture 2"/>
            <p:cNvPicPr>
              <a:picLocks noChangeAspect="1" noChangeArrowheads="1"/>
            </p:cNvPicPr>
            <p:nvPr/>
          </p:nvPicPr>
          <p:blipFill>
            <a:blip r:embed="rId3" cstate="print"/>
            <a:srcRect/>
            <a:stretch>
              <a:fillRect/>
            </a:stretch>
          </p:blipFill>
          <p:spPr bwMode="auto">
            <a:xfrm>
              <a:off x="9005980" y="5555411"/>
              <a:ext cx="1243715" cy="1683589"/>
            </a:xfrm>
            <a:prstGeom prst="rect">
              <a:avLst/>
            </a:prstGeom>
            <a:noFill/>
            <a:ln w="9525">
              <a:noFill/>
              <a:miter lim="800000"/>
              <a:headEnd/>
              <a:tailEnd/>
            </a:ln>
          </p:spPr>
        </p:pic>
        <p:sp>
          <p:nvSpPr>
            <p:cNvPr id="13" name="ZoneTexte 6"/>
            <p:cNvSpPr txBox="1">
              <a:spLocks noChangeArrowheads="1"/>
            </p:cNvSpPr>
            <p:nvPr/>
          </p:nvSpPr>
          <p:spPr bwMode="auto">
            <a:xfrm>
              <a:off x="9387636" y="5647763"/>
              <a:ext cx="1065205" cy="251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Waters</a:t>
              </a:r>
              <a:endParaRPr lang="en-GB" altLang="en-US" sz="1600" dirty="0">
                <a:solidFill>
                  <a:srgbClr val="0033CC"/>
                </a:solidFill>
                <a:latin typeface="Arial" pitchFamily="34" charset="0"/>
                <a:cs typeface="Arial" pitchFamily="34" charset="0"/>
              </a:endParaRPr>
            </a:p>
          </p:txBody>
        </p:sp>
      </p:grpSp>
      <p:sp>
        <p:nvSpPr>
          <p:cNvPr id="14338" name="Titre 1"/>
          <p:cNvSpPr>
            <a:spLocks noGrp="1"/>
          </p:cNvSpPr>
          <p:nvPr>
            <p:ph type="title"/>
          </p:nvPr>
        </p:nvSpPr>
        <p:spPr/>
        <p:txBody>
          <a:bodyPr/>
          <a:lstStyle/>
          <a:p>
            <a:pPr eaLnBrk="1" hangingPunct="1"/>
            <a:r>
              <a:rPr lang="en-GB" altLang="en-US" smtClean="0"/>
              <a:t>Observations by ICP Waters have shown trends in chemistry and biology in different regions</a:t>
            </a:r>
          </a:p>
        </p:txBody>
      </p:sp>
      <p:grpSp>
        <p:nvGrpSpPr>
          <p:cNvPr id="14340" name="Groupe 12"/>
          <p:cNvGrpSpPr>
            <a:grpSpLocks/>
          </p:cNvGrpSpPr>
          <p:nvPr/>
        </p:nvGrpSpPr>
        <p:grpSpPr bwMode="auto">
          <a:xfrm>
            <a:off x="228600" y="1922463"/>
            <a:ext cx="9540875" cy="3182937"/>
            <a:chOff x="746760" y="2257425"/>
            <a:chExt cx="9540239" cy="3183255"/>
          </a:xfrm>
        </p:grpSpPr>
        <p:grpSp>
          <p:nvGrpSpPr>
            <p:cNvPr id="14342" name="Groupe 11"/>
            <p:cNvGrpSpPr>
              <a:grpSpLocks/>
            </p:cNvGrpSpPr>
            <p:nvPr/>
          </p:nvGrpSpPr>
          <p:grpSpPr bwMode="auto">
            <a:xfrm>
              <a:off x="1433512" y="2257425"/>
              <a:ext cx="8853487" cy="3183255"/>
              <a:chOff x="1433513" y="2257425"/>
              <a:chExt cx="7677150" cy="2543175"/>
            </a:xfrm>
          </p:grpSpPr>
          <p:pic>
            <p:nvPicPr>
              <p:cNvPr id="1434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b="79318"/>
              <a:stretch>
                <a:fillRect/>
              </a:stretch>
            </p:blipFill>
            <p:spPr bwMode="auto">
              <a:xfrm>
                <a:off x="1433513" y="2257425"/>
                <a:ext cx="7610475" cy="231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l="1514" t="97141"/>
              <a:stretch>
                <a:fillRect/>
              </a:stretch>
            </p:blipFill>
            <p:spPr bwMode="auto">
              <a:xfrm>
                <a:off x="1615440" y="4480560"/>
                <a:ext cx="7495223" cy="32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343" name="ZoneTexte 10"/>
            <p:cNvSpPr txBox="1">
              <a:spLocks noChangeArrowheads="1"/>
            </p:cNvSpPr>
            <p:nvPr/>
          </p:nvSpPr>
          <p:spPr bwMode="auto">
            <a:xfrm>
              <a:off x="746760" y="2697480"/>
              <a:ext cx="91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eaLnBrk="1" hangingPunct="1"/>
              <a:r>
                <a:rPr lang="en-GB" altLang="en-US" sz="2400">
                  <a:solidFill>
                    <a:srgbClr val="0033CC"/>
                  </a:solidFill>
                  <a:latin typeface="Arial" pitchFamily="34" charset="0"/>
                  <a:cs typeface="Arial" pitchFamily="34" charset="0"/>
                </a:rPr>
                <a:t>SO</a:t>
              </a:r>
              <a:r>
                <a:rPr lang="en-GB" altLang="en-US" sz="2400" baseline="-25000">
                  <a:solidFill>
                    <a:srgbClr val="0033CC"/>
                  </a:solidFill>
                  <a:latin typeface="Arial" pitchFamily="34" charset="0"/>
                  <a:cs typeface="Arial" pitchFamily="34" charset="0"/>
                </a:rPr>
                <a:t>4</a:t>
              </a:r>
              <a:r>
                <a:rPr lang="en-GB" altLang="en-US" sz="2400" baseline="30000">
                  <a:solidFill>
                    <a:srgbClr val="0033CC"/>
                  </a:solidFill>
                  <a:latin typeface="Arial" pitchFamily="34" charset="0"/>
                  <a:cs typeface="Arial" pitchFamily="34" charset="0"/>
                </a:rPr>
                <a:t>*</a:t>
              </a:r>
              <a:endParaRPr lang="en-GB" altLang="en-US" sz="2400">
                <a:solidFill>
                  <a:srgbClr val="0033CC"/>
                </a:solidFill>
                <a:latin typeface="Arial" pitchFamily="34" charset="0"/>
                <a:cs typeface="Arial" pitchFamily="34" charset="0"/>
              </a:endParaRPr>
            </a:p>
          </p:txBody>
        </p:sp>
      </p:grpSp>
      <p:sp>
        <p:nvSpPr>
          <p:cNvPr id="14341" name="ZoneTexte 13"/>
          <p:cNvSpPr txBox="1">
            <a:spLocks noChangeArrowheads="1"/>
          </p:cNvSpPr>
          <p:nvPr/>
        </p:nvSpPr>
        <p:spPr bwMode="auto">
          <a:xfrm>
            <a:off x="3288599" y="6731553"/>
            <a:ext cx="4026602" cy="339006"/>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marL="0" lvl="1" eaLnBrk="1" hangingPunct="1"/>
            <a:r>
              <a:rPr lang="en-GB" altLang="en-US" sz="1600" i="1">
                <a:latin typeface="Calibri" pitchFamily="34" charset="0"/>
              </a:rPr>
              <a:t>Garmo et al, </a:t>
            </a:r>
            <a:r>
              <a:rPr lang="en-GB" altLang="en-US" sz="1600" i="1" smtClean="0">
                <a:latin typeface="Calibri" pitchFamily="34" charset="0"/>
              </a:rPr>
              <a:t>2014, Water Air and Soil Pollution</a:t>
            </a:r>
            <a:endParaRPr lang="en-GB" altLang="en-US" sz="1600" i="1">
              <a:latin typeface="Calibri" pitchFamily="34" charset="0"/>
            </a:endParaRPr>
          </a:p>
        </p:txBody>
      </p:sp>
      <p:sp>
        <p:nvSpPr>
          <p:cNvPr id="14339" name="Espace réservé du contenu 9"/>
          <p:cNvSpPr>
            <a:spLocks noGrp="1"/>
          </p:cNvSpPr>
          <p:nvPr>
            <p:ph idx="1"/>
          </p:nvPr>
        </p:nvSpPr>
        <p:spPr>
          <a:xfrm>
            <a:off x="389626" y="5456747"/>
            <a:ext cx="9167813" cy="1258888"/>
          </a:xfrm>
        </p:spPr>
        <p:txBody>
          <a:bodyPr/>
          <a:lstStyle/>
          <a:p>
            <a:pPr eaLnBrk="1" hangingPunct="1"/>
            <a:r>
              <a:rPr lang="en-GB" altLang="en-US" smtClean="0"/>
              <a:t>Nitrate trends are less uniform and over a smaller range</a:t>
            </a:r>
          </a:p>
          <a:p>
            <a:pPr eaLnBrk="1" hangingPunct="1"/>
            <a:r>
              <a:rPr lang="en-GB" altLang="en-US" smtClean="0"/>
              <a:t>pH, alkalinity and acid neutralising capacity tend to flatten after 1999</a:t>
            </a:r>
          </a:p>
          <a:p>
            <a:pPr eaLnBrk="1" hangingPunct="1"/>
            <a:r>
              <a:rPr lang="en-GB" altLang="en-US" smtClean="0"/>
              <a:t>Chemical recovery paves the way to biological recovery</a:t>
            </a:r>
          </a:p>
        </p:txBody>
      </p:sp>
      <p:sp>
        <p:nvSpPr>
          <p:cNvPr id="15" name="ZoneTexte 14"/>
          <p:cNvSpPr txBox="1"/>
          <p:nvPr/>
        </p:nvSpPr>
        <p:spPr>
          <a:xfrm>
            <a:off x="2628900" y="1647825"/>
            <a:ext cx="1470595"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hlinkClick r:id="rId5" action="ppaction://hlinksldjump"/>
              </a:rPr>
              <a:t>EMEP domain</a:t>
            </a:r>
            <a:endParaRPr lang="en-GB" sz="1800" smtClean="0">
              <a:solidFill>
                <a:srgbClr val="0033CC"/>
              </a:solidFill>
              <a:latin typeface="Arial" pitchFamily="34" charset="0"/>
              <a:cs typeface="Arial" pitchFamily="34" charset="0"/>
            </a:endParaRPr>
          </a:p>
        </p:txBody>
      </p:sp>
      <p:sp>
        <p:nvSpPr>
          <p:cNvPr id="16" name="ZoneTexte 15"/>
          <p:cNvSpPr txBox="1"/>
          <p:nvPr/>
        </p:nvSpPr>
        <p:spPr>
          <a:xfrm>
            <a:off x="7039110" y="1647825"/>
            <a:ext cx="1462003"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hlinkClick r:id="rId5" action="ppaction://hlinksldjump"/>
              </a:rPr>
              <a:t>North America</a:t>
            </a:r>
            <a:endParaRPr lang="en-GB" sz="1800" smtClean="0">
              <a:solidFill>
                <a:srgbClr val="0033CC"/>
              </a:solidFill>
              <a:latin typeface="Arial" pitchFamily="34" charset="0"/>
              <a:cs typeface="Arial" pitchFamily="34" charset="0"/>
            </a:endParaRPr>
          </a:p>
        </p:txBody>
      </p:sp>
      <p:sp>
        <p:nvSpPr>
          <p:cNvPr id="17" name="Rectangle 16"/>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cxnSp>
        <p:nvCxnSpPr>
          <p:cNvPr id="22" name="Connecteur droit 21"/>
          <p:cNvCxnSpPr/>
          <p:nvPr/>
        </p:nvCxnSpPr>
        <p:spPr bwMode="auto">
          <a:xfrm>
            <a:off x="5431809" y="1678675"/>
            <a:ext cx="0" cy="491319"/>
          </a:xfrm>
          <a:prstGeom prst="line">
            <a:avLst/>
          </a:prstGeom>
          <a:solidFill>
            <a:schemeClr val="accent1"/>
          </a:solidFill>
          <a:ln w="12700" cap="flat" cmpd="sng" algn="ctr">
            <a:solidFill>
              <a:srgbClr val="0000FF"/>
            </a:solidFill>
            <a:prstDash val="dash"/>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482600" y="706531"/>
            <a:ext cx="9525000" cy="561975"/>
          </a:xfrm>
        </p:spPr>
        <p:txBody>
          <a:bodyPr/>
          <a:lstStyle/>
          <a:p>
            <a:pPr eaLnBrk="1" hangingPunct="1"/>
            <a:r>
              <a:rPr lang="en-GB" altLang="en-US" smtClean="0"/>
              <a:t>In forest catchments, S release has been larger than S deposition since 2000 while deposited N remained stored</a:t>
            </a:r>
            <a:endParaRPr lang="en-GB" altLang="en-US" dirty="0" smtClean="0"/>
          </a:p>
        </p:txBody>
      </p:sp>
      <p:pic>
        <p:nvPicPr>
          <p:cNvPr id="1331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r="32845"/>
          <a:stretch>
            <a:fillRect/>
          </a:stretch>
        </p:blipFill>
        <p:spPr bwMode="auto">
          <a:xfrm>
            <a:off x="323625" y="1470212"/>
            <a:ext cx="9118507" cy="3327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ZoneTexte 6"/>
          <p:cNvSpPr txBox="1">
            <a:spLocks noChangeArrowheads="1"/>
          </p:cNvSpPr>
          <p:nvPr/>
        </p:nvSpPr>
        <p:spPr bwMode="auto">
          <a:xfrm>
            <a:off x="8753389" y="5522259"/>
            <a:ext cx="1358799" cy="49244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dirty="0">
                <a:solidFill>
                  <a:srgbClr val="0033CC"/>
                </a:solidFill>
                <a:latin typeface="Arial" pitchFamily="34" charset="0"/>
                <a:cs typeface="Arial" pitchFamily="34" charset="0"/>
              </a:rPr>
              <a:t>ICP </a:t>
            </a:r>
            <a:r>
              <a:rPr lang="en-GB" altLang="en-US" sz="1600" dirty="0" smtClean="0">
                <a:solidFill>
                  <a:srgbClr val="0033CC"/>
                </a:solidFill>
                <a:latin typeface="Arial" pitchFamily="34" charset="0"/>
                <a:cs typeface="Arial" pitchFamily="34" charset="0"/>
              </a:rPr>
              <a:t>Integrated Monitoring</a:t>
            </a:r>
            <a:endParaRPr lang="en-GB" altLang="en-US" sz="1600" dirty="0">
              <a:solidFill>
                <a:srgbClr val="0033CC"/>
              </a:solidFill>
              <a:latin typeface="Arial" pitchFamily="34" charset="0"/>
              <a:cs typeface="Arial" pitchFamily="34" charset="0"/>
            </a:endParaRPr>
          </a:p>
        </p:txBody>
      </p:sp>
      <p:pic>
        <p:nvPicPr>
          <p:cNvPr id="15" name="Picture 4"/>
          <p:cNvPicPr>
            <a:picLocks noChangeAspect="1" noChangeArrowheads="1"/>
          </p:cNvPicPr>
          <p:nvPr/>
        </p:nvPicPr>
        <p:blipFill>
          <a:blip r:embed="rId4" cstate="print"/>
          <a:srcRect/>
          <a:stretch>
            <a:fillRect/>
          </a:stretch>
        </p:blipFill>
        <p:spPr bwMode="auto">
          <a:xfrm>
            <a:off x="8940937" y="6042212"/>
            <a:ext cx="1239047" cy="929715"/>
          </a:xfrm>
          <a:prstGeom prst="rect">
            <a:avLst/>
          </a:prstGeom>
          <a:noFill/>
          <a:ln w="9525">
            <a:noFill/>
            <a:miter lim="800000"/>
            <a:headEnd/>
            <a:tailEnd/>
          </a:ln>
        </p:spPr>
      </p:pic>
      <p:sp>
        <p:nvSpPr>
          <p:cNvPr id="16" name="Rectangle 15"/>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
        <p:nvSpPr>
          <p:cNvPr id="17" name="Forme libre 16"/>
          <p:cNvSpPr/>
          <p:nvPr/>
        </p:nvSpPr>
        <p:spPr bwMode="auto">
          <a:xfrm>
            <a:off x="1039906" y="2689412"/>
            <a:ext cx="3514164" cy="932330"/>
          </a:xfrm>
          <a:custGeom>
            <a:avLst/>
            <a:gdLst>
              <a:gd name="connsiteX0" fmla="*/ 0 w 3481294"/>
              <a:gd name="connsiteY0" fmla="*/ 1234141 h 1234141"/>
              <a:gd name="connsiteX1" fmla="*/ 986118 w 3481294"/>
              <a:gd name="connsiteY1" fmla="*/ 1126565 h 1234141"/>
              <a:gd name="connsiteX2" fmla="*/ 1021976 w 3481294"/>
              <a:gd name="connsiteY2" fmla="*/ 1126565 h 1234141"/>
              <a:gd name="connsiteX3" fmla="*/ 2456329 w 3481294"/>
              <a:gd name="connsiteY3" fmla="*/ 714188 h 1234141"/>
              <a:gd name="connsiteX4" fmla="*/ 3370729 w 3481294"/>
              <a:gd name="connsiteY4" fmla="*/ 68729 h 1234141"/>
              <a:gd name="connsiteX5" fmla="*/ 3119718 w 3481294"/>
              <a:gd name="connsiteY5" fmla="*/ 301812 h 1234141"/>
              <a:gd name="connsiteX0" fmla="*/ 0 w 3511176"/>
              <a:gd name="connsiteY0" fmla="*/ 1198282 h 1198282"/>
              <a:gd name="connsiteX1" fmla="*/ 986118 w 3511176"/>
              <a:gd name="connsiteY1" fmla="*/ 1090706 h 1198282"/>
              <a:gd name="connsiteX2" fmla="*/ 1021976 w 3511176"/>
              <a:gd name="connsiteY2" fmla="*/ 1090706 h 1198282"/>
              <a:gd name="connsiteX3" fmla="*/ 2456329 w 3511176"/>
              <a:gd name="connsiteY3" fmla="*/ 678329 h 1198282"/>
              <a:gd name="connsiteX4" fmla="*/ 3370729 w 3511176"/>
              <a:gd name="connsiteY4" fmla="*/ 32870 h 1198282"/>
              <a:gd name="connsiteX5" fmla="*/ 3299012 w 3511176"/>
              <a:gd name="connsiteY5" fmla="*/ 481106 h 1198282"/>
              <a:gd name="connsiteX0" fmla="*/ 0 w 3370729"/>
              <a:gd name="connsiteY0" fmla="*/ 1165412 h 1165412"/>
              <a:gd name="connsiteX1" fmla="*/ 986118 w 3370729"/>
              <a:gd name="connsiteY1" fmla="*/ 1057836 h 1165412"/>
              <a:gd name="connsiteX2" fmla="*/ 1021976 w 3370729"/>
              <a:gd name="connsiteY2" fmla="*/ 1057836 h 1165412"/>
              <a:gd name="connsiteX3" fmla="*/ 2456329 w 3370729"/>
              <a:gd name="connsiteY3" fmla="*/ 645459 h 1165412"/>
              <a:gd name="connsiteX4" fmla="*/ 3370729 w 3370729"/>
              <a:gd name="connsiteY4" fmla="*/ 0 h 1165412"/>
              <a:gd name="connsiteX0" fmla="*/ 0 w 3514164"/>
              <a:gd name="connsiteY0" fmla="*/ 932330 h 932330"/>
              <a:gd name="connsiteX1" fmla="*/ 986118 w 3514164"/>
              <a:gd name="connsiteY1" fmla="*/ 824754 h 932330"/>
              <a:gd name="connsiteX2" fmla="*/ 1021976 w 3514164"/>
              <a:gd name="connsiteY2" fmla="*/ 824754 h 932330"/>
              <a:gd name="connsiteX3" fmla="*/ 2456329 w 3514164"/>
              <a:gd name="connsiteY3" fmla="*/ 412377 h 932330"/>
              <a:gd name="connsiteX4" fmla="*/ 3514164 w 3514164"/>
              <a:gd name="connsiteY4" fmla="*/ 0 h 9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64" h="932330">
                <a:moveTo>
                  <a:pt x="0" y="932330"/>
                </a:moveTo>
                <a:lnTo>
                  <a:pt x="986118" y="824754"/>
                </a:lnTo>
                <a:cubicBezTo>
                  <a:pt x="1156447" y="806825"/>
                  <a:pt x="1021976" y="824754"/>
                  <a:pt x="1021976" y="824754"/>
                </a:cubicBezTo>
                <a:cubicBezTo>
                  <a:pt x="1267011" y="756025"/>
                  <a:pt x="2040964" y="549836"/>
                  <a:pt x="2456329" y="412377"/>
                </a:cubicBezTo>
                <a:cubicBezTo>
                  <a:pt x="2871694" y="274918"/>
                  <a:pt x="3373717" y="32870"/>
                  <a:pt x="3514164" y="0"/>
                </a:cubicBezTo>
              </a:path>
            </a:pathLst>
          </a:custGeom>
          <a:noFill/>
          <a:ln w="38100" cap="flat" cmpd="sng" algn="ctr">
            <a:solidFill>
              <a:schemeClr val="bg2">
                <a:lumMod val="75000"/>
              </a:schemeClr>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Unicode" pitchFamily="34" charset="0"/>
            </a:endParaRPr>
          </a:p>
        </p:txBody>
      </p:sp>
      <p:cxnSp>
        <p:nvCxnSpPr>
          <p:cNvPr id="19" name="Connecteur droit avec flèche 18"/>
          <p:cNvCxnSpPr/>
          <p:nvPr/>
        </p:nvCxnSpPr>
        <p:spPr bwMode="auto">
          <a:xfrm flipV="1">
            <a:off x="5558118" y="4034117"/>
            <a:ext cx="3621741" cy="35859"/>
          </a:xfrm>
          <a:prstGeom prst="straightConnector1">
            <a:avLst/>
          </a:prstGeom>
          <a:noFill/>
          <a:ln w="38100" cap="flat" cmpd="sng" algn="ctr">
            <a:solidFill>
              <a:schemeClr val="bg2">
                <a:lumMod val="75000"/>
              </a:schemeClr>
            </a:solidFill>
            <a:prstDash val="solid"/>
            <a:round/>
            <a:headEnd type="none" w="med" len="med"/>
            <a:tailEnd type="triangle" w="lg" len="med"/>
          </a:ln>
          <a:effectLst/>
        </p:spPr>
      </p:cxnSp>
      <p:pic>
        <p:nvPicPr>
          <p:cNvPr id="11" name="Picture 3"/>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l="66738"/>
          <a:stretch>
            <a:fillRect/>
          </a:stretch>
        </p:blipFill>
        <p:spPr bwMode="auto">
          <a:xfrm>
            <a:off x="3083859" y="3802727"/>
            <a:ext cx="4663860" cy="3436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ZoneTexte 11"/>
          <p:cNvSpPr txBox="1"/>
          <p:nvPr/>
        </p:nvSpPr>
        <p:spPr>
          <a:xfrm>
            <a:off x="3747247" y="3926542"/>
            <a:ext cx="2259106" cy="400110"/>
          </a:xfrm>
          <a:prstGeom prst="rect">
            <a:avLst/>
          </a:prstGeom>
          <a:solidFill>
            <a:schemeClr val="bg1"/>
          </a:solidFill>
        </p:spPr>
        <p:txBody>
          <a:bodyPr wrap="square" rtlCol="0">
            <a:spAutoFit/>
          </a:bodyPr>
          <a:lstStyle/>
          <a:p>
            <a:r>
              <a:rPr lang="en-GB" sz="2000" smtClean="0">
                <a:solidFill>
                  <a:srgbClr val="0033CC"/>
                </a:solidFill>
                <a:latin typeface="Arial" pitchFamily="34" charset="0"/>
                <a:cs typeface="Arial" pitchFamily="34" charset="0"/>
              </a:rPr>
              <a:t>% net export</a:t>
            </a:r>
            <a:endParaRPr lang="en-GB" sz="2000" dirty="0" smtClean="0">
              <a:solidFill>
                <a:srgbClr val="0033CC"/>
              </a:solidFill>
              <a:latin typeface="Arial" pitchFamily="34" charset="0"/>
              <a:cs typeface="Arial" pitchFamily="34" charset="0"/>
            </a:endParaRPr>
          </a:p>
        </p:txBody>
      </p:sp>
      <p:sp>
        <p:nvSpPr>
          <p:cNvPr id="13" name="ZoneTexte 12"/>
          <p:cNvSpPr txBox="1"/>
          <p:nvPr/>
        </p:nvSpPr>
        <p:spPr>
          <a:xfrm>
            <a:off x="6436656" y="4338917"/>
            <a:ext cx="356188" cy="400110"/>
          </a:xfrm>
          <a:prstGeom prst="rect">
            <a:avLst/>
          </a:prstGeom>
          <a:noFill/>
        </p:spPr>
        <p:txBody>
          <a:bodyPr wrap="none" rtlCol="0">
            <a:spAutoFit/>
          </a:bodyPr>
          <a:lstStyle/>
          <a:p>
            <a:r>
              <a:rPr lang="en-GB" sz="2000" smtClean="0">
                <a:solidFill>
                  <a:srgbClr val="C00000"/>
                </a:solidFill>
                <a:latin typeface="Arial" pitchFamily="34" charset="0"/>
                <a:cs typeface="Arial" pitchFamily="34" charset="0"/>
              </a:rPr>
              <a:t>S</a:t>
            </a:r>
            <a:endParaRPr lang="en-GB" sz="2000" dirty="0" smtClean="0">
              <a:solidFill>
                <a:srgbClr val="C00000"/>
              </a:solidFill>
              <a:latin typeface="Arial" pitchFamily="34" charset="0"/>
              <a:cs typeface="Arial" pitchFamily="34" charset="0"/>
            </a:endParaRPr>
          </a:p>
        </p:txBody>
      </p:sp>
      <p:sp>
        <p:nvSpPr>
          <p:cNvPr id="14" name="ZoneTexte 13"/>
          <p:cNvSpPr txBox="1"/>
          <p:nvPr/>
        </p:nvSpPr>
        <p:spPr>
          <a:xfrm>
            <a:off x="6373906" y="6212541"/>
            <a:ext cx="370614" cy="400110"/>
          </a:xfrm>
          <a:prstGeom prst="rect">
            <a:avLst/>
          </a:prstGeom>
          <a:noFill/>
        </p:spPr>
        <p:txBody>
          <a:bodyPr wrap="none" rtlCol="0">
            <a:spAutoFit/>
          </a:bodyPr>
          <a:lstStyle/>
          <a:p>
            <a:r>
              <a:rPr lang="en-GB" sz="2000" b="1" smtClean="0">
                <a:solidFill>
                  <a:srgbClr val="00B050"/>
                </a:solidFill>
                <a:latin typeface="Arial" pitchFamily="34" charset="0"/>
                <a:cs typeface="Arial" pitchFamily="34" charset="0"/>
              </a:rPr>
              <a:t>N</a:t>
            </a:r>
            <a:endParaRPr lang="en-GB" sz="2000" b="1" dirty="0" smtClean="0">
              <a:solidFill>
                <a:srgbClr val="00B050"/>
              </a:solidFill>
              <a:latin typeface="Arial" pitchFamily="34" charset="0"/>
              <a:cs typeface="Arial" pitchFamily="34" charset="0"/>
            </a:endParaRPr>
          </a:p>
        </p:txBody>
      </p:sp>
      <p:sp>
        <p:nvSpPr>
          <p:cNvPr id="18" name="ZoneTexte 17"/>
          <p:cNvSpPr txBox="1"/>
          <p:nvPr/>
        </p:nvSpPr>
        <p:spPr>
          <a:xfrm>
            <a:off x="641445" y="5390866"/>
            <a:ext cx="2606722" cy="553998"/>
          </a:xfrm>
          <a:prstGeom prst="rect">
            <a:avLst/>
          </a:prstGeom>
          <a:solidFill>
            <a:schemeClr val="bg1"/>
          </a:solidFill>
        </p:spPr>
        <p:txBody>
          <a:bodyPr wrap="square" lIns="0" tIns="0" rIns="0" bIns="0" rtlCol="0">
            <a:spAutoFit/>
          </a:bodyPr>
          <a:lstStyle/>
          <a:p>
            <a:r>
              <a:rPr lang="en-GB" sz="1800" smtClean="0">
                <a:solidFill>
                  <a:srgbClr val="0033CC"/>
                </a:solidFill>
                <a:latin typeface="Arial" pitchFamily="34" charset="0"/>
                <a:cs typeface="Arial" pitchFamily="34" charset="0"/>
              </a:rPr>
              <a:t>Exemple from one site in </a:t>
            </a:r>
            <a:r>
              <a:rPr lang="fr-FR" sz="1800" smtClean="0">
                <a:solidFill>
                  <a:srgbClr val="0033CC"/>
                </a:solidFill>
                <a:latin typeface="Arial" pitchFamily="34" charset="0"/>
                <a:cs typeface="Arial" pitchFamily="34" charset="0"/>
              </a:rPr>
              <a:t>Czech </a:t>
            </a:r>
            <a:r>
              <a:rPr lang="en-GB" sz="1800" smtClean="0">
                <a:solidFill>
                  <a:srgbClr val="0033CC"/>
                </a:solidFill>
                <a:latin typeface="Arial" pitchFamily="34" charset="0"/>
                <a:cs typeface="Arial" pitchFamily="34" charset="0"/>
              </a:rPr>
              <a:t>Republic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p:txBody>
          <a:bodyPr/>
          <a:lstStyle/>
          <a:p>
            <a:pPr eaLnBrk="1" hangingPunct="1"/>
            <a:r>
              <a:rPr lang="en-GB" altLang="en-US" smtClean="0"/>
              <a:t>PCB concentrations in fish are decreasing as a consequence of regulation</a:t>
            </a:r>
          </a:p>
        </p:txBody>
      </p:sp>
      <p:pic>
        <p:nvPicPr>
          <p:cNvPr id="11267" name="Picture 9"/>
          <p:cNvPicPr>
            <a:picLocks noGrp="1"/>
          </p:cNvPicPr>
          <p:nvPr>
            <p:ph idx="1"/>
          </p:nvPr>
        </p:nvPicPr>
        <p:blipFill>
          <a:blip r:embed="rId3" cstate="print">
            <a:extLst>
              <a:ext uri="{28A0092B-C50C-407E-A947-70E740481C1C}">
                <a14:useLocalDpi xmlns="" xmlns:a14="http://schemas.microsoft.com/office/drawing/2010/main" val="0"/>
              </a:ext>
            </a:extLst>
          </a:blip>
          <a:srcRect b="51935"/>
          <a:stretch>
            <a:fillRect/>
          </a:stretch>
        </p:blipFill>
        <p:spPr>
          <a:xfrm>
            <a:off x="1704975" y="1757363"/>
            <a:ext cx="6846888" cy="4784725"/>
          </a:xfrm>
        </p:spPr>
      </p:pic>
      <p:sp>
        <p:nvSpPr>
          <p:cNvPr id="11268" name="ZoneTexte 4"/>
          <p:cNvSpPr txBox="1">
            <a:spLocks noChangeArrowheads="1"/>
          </p:cNvSpPr>
          <p:nvPr/>
        </p:nvSpPr>
        <p:spPr bwMode="auto">
          <a:xfrm>
            <a:off x="4180808" y="6780131"/>
            <a:ext cx="2508751" cy="338554"/>
          </a:xfrm>
          <a:prstGeom prst="rect">
            <a:avLst/>
          </a:prstGeom>
          <a:solidFill>
            <a:schemeClr val="bg1"/>
          </a:solidFill>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marL="0" lvl="1" eaLnBrk="1" hangingPunct="1"/>
            <a:r>
              <a:rPr lang="en-GB" altLang="en-US" sz="1600" i="1" smtClean="0">
                <a:latin typeface="Calibri" pitchFamily="34" charset="0"/>
              </a:rPr>
              <a:t>ICP </a:t>
            </a:r>
            <a:r>
              <a:rPr lang="en-GB" altLang="en-US" sz="1600" i="1">
                <a:latin typeface="Calibri" pitchFamily="34" charset="0"/>
              </a:rPr>
              <a:t>Waters report </a:t>
            </a:r>
            <a:r>
              <a:rPr lang="en-GB" altLang="en-US" sz="1600" i="1" smtClean="0">
                <a:latin typeface="Calibri" pitchFamily="34" charset="0"/>
              </a:rPr>
              <a:t>2005</a:t>
            </a:r>
            <a:endParaRPr lang="en-GB" altLang="en-US" sz="1600" i="1">
              <a:latin typeface="Calibri" pitchFamily="34" charset="0"/>
            </a:endParaRPr>
          </a:p>
        </p:txBody>
      </p:sp>
      <p:grpSp>
        <p:nvGrpSpPr>
          <p:cNvPr id="10" name="Groupe 9"/>
          <p:cNvGrpSpPr/>
          <p:nvPr/>
        </p:nvGrpSpPr>
        <p:grpSpPr>
          <a:xfrm>
            <a:off x="9005980" y="5555411"/>
            <a:ext cx="1446861" cy="1683589"/>
            <a:chOff x="9005980" y="5555411"/>
            <a:chExt cx="1446861" cy="1683589"/>
          </a:xfrm>
        </p:grpSpPr>
        <p:pic>
          <p:nvPicPr>
            <p:cNvPr id="11" name="Picture 2"/>
            <p:cNvPicPr>
              <a:picLocks noChangeAspect="1" noChangeArrowheads="1"/>
            </p:cNvPicPr>
            <p:nvPr/>
          </p:nvPicPr>
          <p:blipFill>
            <a:blip r:embed="rId4" cstate="print"/>
            <a:srcRect/>
            <a:stretch>
              <a:fillRect/>
            </a:stretch>
          </p:blipFill>
          <p:spPr bwMode="auto">
            <a:xfrm>
              <a:off x="9005980" y="5555411"/>
              <a:ext cx="1243715" cy="1683589"/>
            </a:xfrm>
            <a:prstGeom prst="rect">
              <a:avLst/>
            </a:prstGeom>
            <a:noFill/>
            <a:ln w="9525">
              <a:noFill/>
              <a:miter lim="800000"/>
              <a:headEnd/>
              <a:tailEnd/>
            </a:ln>
          </p:spPr>
        </p:pic>
        <p:sp>
          <p:nvSpPr>
            <p:cNvPr id="12" name="ZoneTexte 6"/>
            <p:cNvSpPr txBox="1">
              <a:spLocks noChangeArrowheads="1"/>
            </p:cNvSpPr>
            <p:nvPr/>
          </p:nvSpPr>
          <p:spPr bwMode="auto">
            <a:xfrm>
              <a:off x="9387636" y="5647763"/>
              <a:ext cx="1065205" cy="251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Waters</a:t>
              </a:r>
              <a:endParaRPr lang="en-GB" altLang="en-US" sz="1600" dirty="0">
                <a:solidFill>
                  <a:srgbClr val="0033CC"/>
                </a:solidFill>
                <a:latin typeface="Arial" pitchFamily="34" charset="0"/>
                <a:cs typeface="Arial" pitchFamily="34" charset="0"/>
              </a:endParaRPr>
            </a:p>
          </p:txBody>
        </p:sp>
      </p:grpSp>
      <p:sp>
        <p:nvSpPr>
          <p:cNvPr id="13" name="Rectangle 12"/>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
        <p:nvSpPr>
          <p:cNvPr id="9" name="ZoneTexte 8"/>
          <p:cNvSpPr txBox="1"/>
          <p:nvPr/>
        </p:nvSpPr>
        <p:spPr>
          <a:xfrm>
            <a:off x="3994485" y="1708484"/>
            <a:ext cx="2962349"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PCB in pike muscle, Sweden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a:grpSpLocks noChangeAspect="1"/>
          </p:cNvGrpSpPr>
          <p:nvPr/>
        </p:nvGrpSpPr>
        <p:grpSpPr>
          <a:xfrm>
            <a:off x="540000" y="1800000"/>
            <a:ext cx="3059906" cy="2250281"/>
            <a:chOff x="629393" y="1953490"/>
            <a:chExt cx="2447925" cy="1800225"/>
          </a:xfrm>
        </p:grpSpPr>
        <p:pic>
          <p:nvPicPr>
            <p:cNvPr id="8195" name="Picture 10"/>
            <p:cNvPicPr>
              <a:picLocks noChangeAspect="1" noChangeArrowheads="1"/>
            </p:cNvPicPr>
            <p:nvPr/>
          </p:nvPicPr>
          <p:blipFill>
            <a:blip r:embed="rId2" cstate="print"/>
            <a:srcRect/>
            <a:stretch>
              <a:fillRect/>
            </a:stretch>
          </p:blipFill>
          <p:spPr bwMode="auto">
            <a:xfrm>
              <a:off x="629393" y="1953490"/>
              <a:ext cx="2447925" cy="1800225"/>
            </a:xfrm>
            <a:prstGeom prst="rect">
              <a:avLst/>
            </a:prstGeom>
            <a:noFill/>
          </p:spPr>
        </p:pic>
        <p:sp>
          <p:nvSpPr>
            <p:cNvPr id="8196" name="Text Box 4"/>
            <p:cNvSpPr txBox="1">
              <a:spLocks noChangeArrowheads="1"/>
            </p:cNvSpPr>
            <p:nvPr/>
          </p:nvSpPr>
          <p:spPr bwMode="auto">
            <a:xfrm>
              <a:off x="1736231" y="2115003"/>
              <a:ext cx="825500" cy="227013"/>
            </a:xfrm>
            <a:prstGeom prst="rect">
              <a:avLst/>
            </a:prstGeom>
            <a:solidFill>
              <a:srgbClr val="FFFFFF"/>
            </a:solidFill>
            <a:ln w="635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Cadmium</a:t>
              </a:r>
              <a:endParaRPr kumimoji="0" lang="en-GB" sz="1000" b="0" i="0" u="none" strike="noStrike" cap="none" normalizeH="0" baseline="0" dirty="0" smtClean="0">
                <a:ln>
                  <a:noFill/>
                </a:ln>
                <a:solidFill>
                  <a:schemeClr val="tx1"/>
                </a:solidFill>
                <a:effectLst/>
                <a:latin typeface="Lucida Sans Unicode"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Unicode" pitchFamily="34" charset="0"/>
              </a:endParaRPr>
            </a:p>
          </p:txBody>
        </p:sp>
      </p:grpSp>
      <p:grpSp>
        <p:nvGrpSpPr>
          <p:cNvPr id="4" name="Group 13"/>
          <p:cNvGrpSpPr>
            <a:grpSpLocks noChangeAspect="1"/>
          </p:cNvGrpSpPr>
          <p:nvPr/>
        </p:nvGrpSpPr>
        <p:grpSpPr>
          <a:xfrm>
            <a:off x="3708000" y="1800000"/>
            <a:ext cx="3059906" cy="2250281"/>
            <a:chOff x="4037611" y="2364303"/>
            <a:chExt cx="2447925" cy="1800225"/>
          </a:xfrm>
        </p:grpSpPr>
        <p:pic>
          <p:nvPicPr>
            <p:cNvPr id="8194" name="Picture 13"/>
            <p:cNvPicPr>
              <a:picLocks noChangeAspect="1" noChangeArrowheads="1"/>
            </p:cNvPicPr>
            <p:nvPr/>
          </p:nvPicPr>
          <p:blipFill>
            <a:blip r:embed="rId3" cstate="print"/>
            <a:srcRect/>
            <a:stretch>
              <a:fillRect/>
            </a:stretch>
          </p:blipFill>
          <p:spPr bwMode="auto">
            <a:xfrm>
              <a:off x="4037611" y="2364303"/>
              <a:ext cx="2447925" cy="1800225"/>
            </a:xfrm>
            <a:prstGeom prst="rect">
              <a:avLst/>
            </a:prstGeom>
            <a:noFill/>
          </p:spPr>
        </p:pic>
        <p:sp>
          <p:nvSpPr>
            <p:cNvPr id="8197" name="Text Box 5"/>
            <p:cNvSpPr txBox="1">
              <a:spLocks noChangeArrowheads="1"/>
            </p:cNvSpPr>
            <p:nvPr/>
          </p:nvSpPr>
          <p:spPr bwMode="auto">
            <a:xfrm>
              <a:off x="5558044" y="2544928"/>
              <a:ext cx="479425" cy="212725"/>
            </a:xfrm>
            <a:prstGeom prst="rect">
              <a:avLst/>
            </a:prstGeom>
            <a:solidFill>
              <a:srgbClr val="FFFFFF"/>
            </a:solidFill>
            <a:ln w="635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Lead</a:t>
              </a:r>
              <a:endParaRPr kumimoji="0" lang="en-GB" sz="1000" b="0" i="0" u="none" strike="noStrike" cap="none" normalizeH="0" baseline="0" dirty="0" smtClean="0">
                <a:ln>
                  <a:noFill/>
                </a:ln>
                <a:solidFill>
                  <a:schemeClr val="tx1"/>
                </a:solidFill>
                <a:effectLst/>
                <a:latin typeface="Lucida Sans Unicode"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Unicode" pitchFamily="34" charset="0"/>
              </a:endParaRPr>
            </a:p>
          </p:txBody>
        </p:sp>
      </p:grpSp>
      <p:grpSp>
        <p:nvGrpSpPr>
          <p:cNvPr id="5" name="Group 14"/>
          <p:cNvGrpSpPr>
            <a:grpSpLocks noChangeAspect="1"/>
          </p:cNvGrpSpPr>
          <p:nvPr/>
        </p:nvGrpSpPr>
        <p:grpSpPr>
          <a:xfrm>
            <a:off x="6912000" y="1800000"/>
            <a:ext cx="3059906" cy="2250281"/>
            <a:chOff x="6970816" y="2359479"/>
            <a:chExt cx="2447925" cy="1800225"/>
          </a:xfrm>
        </p:grpSpPr>
        <p:pic>
          <p:nvPicPr>
            <p:cNvPr id="8193" name="Picture 9"/>
            <p:cNvPicPr>
              <a:picLocks noChangeAspect="1" noChangeArrowheads="1"/>
            </p:cNvPicPr>
            <p:nvPr/>
          </p:nvPicPr>
          <p:blipFill>
            <a:blip r:embed="rId4" cstate="print"/>
            <a:srcRect/>
            <a:stretch>
              <a:fillRect/>
            </a:stretch>
          </p:blipFill>
          <p:spPr bwMode="auto">
            <a:xfrm>
              <a:off x="6970816" y="2359479"/>
              <a:ext cx="2447925" cy="1800225"/>
            </a:xfrm>
            <a:prstGeom prst="rect">
              <a:avLst/>
            </a:prstGeom>
            <a:noFill/>
          </p:spPr>
        </p:pic>
        <p:sp>
          <p:nvSpPr>
            <p:cNvPr id="8198" name="Text Box 6"/>
            <p:cNvSpPr txBox="1">
              <a:spLocks noChangeArrowheads="1"/>
            </p:cNvSpPr>
            <p:nvPr/>
          </p:nvSpPr>
          <p:spPr bwMode="auto">
            <a:xfrm>
              <a:off x="8161832" y="3474028"/>
              <a:ext cx="774700" cy="231775"/>
            </a:xfrm>
            <a:prstGeom prst="rect">
              <a:avLst/>
            </a:prstGeom>
            <a:solidFill>
              <a:srgbClr val="FFFFFF"/>
            </a:solidFill>
            <a:ln w="635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Mercury</a:t>
              </a:r>
              <a:endParaRPr kumimoji="0" lang="en-GB" sz="1000" b="0" i="0" u="none" strike="noStrike" cap="none" normalizeH="0" baseline="0" dirty="0" smtClean="0">
                <a:ln>
                  <a:noFill/>
                </a:ln>
                <a:solidFill>
                  <a:schemeClr val="tx1"/>
                </a:solidFill>
                <a:effectLst/>
                <a:latin typeface="Lucida Sans Unicode"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Sans Unicode" pitchFamily="34" charset="0"/>
              </a:endParaRPr>
            </a:p>
          </p:txBody>
        </p:sp>
      </p:grpSp>
      <p:sp>
        <p:nvSpPr>
          <p:cNvPr id="8199" name="Rectangle 7"/>
          <p:cNvSpPr>
            <a:spLocks noChangeArrowheads="1"/>
          </p:cNvSpPr>
          <p:nvPr/>
        </p:nvSpPr>
        <p:spPr bwMode="auto">
          <a:xfrm>
            <a:off x="0" y="0"/>
            <a:ext cx="104775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00" name="Rectangle 8"/>
          <p:cNvSpPr>
            <a:spLocks noChangeArrowheads="1"/>
          </p:cNvSpPr>
          <p:nvPr/>
        </p:nvSpPr>
        <p:spPr bwMode="auto">
          <a:xfrm>
            <a:off x="0" y="457200"/>
            <a:ext cx="104775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8201" name="Rectangle 9"/>
          <p:cNvSpPr>
            <a:spLocks noChangeArrowheads="1"/>
          </p:cNvSpPr>
          <p:nvPr/>
        </p:nvSpPr>
        <p:spPr bwMode="auto">
          <a:xfrm>
            <a:off x="0" y="5857875"/>
            <a:ext cx="104775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Lucida Sans Unicode" pitchFamily="34" charset="0"/>
            </a:endParaRPr>
          </a:p>
        </p:txBody>
      </p:sp>
      <p:sp>
        <p:nvSpPr>
          <p:cNvPr id="2" name="Title 1"/>
          <p:cNvSpPr>
            <a:spLocks noGrp="1"/>
          </p:cNvSpPr>
          <p:nvPr>
            <p:ph type="title"/>
          </p:nvPr>
        </p:nvSpPr>
        <p:spPr/>
        <p:txBody>
          <a:bodyPr/>
          <a:lstStyle/>
          <a:p>
            <a:r>
              <a:rPr lang="en-GB" dirty="0" smtClean="0"/>
              <a:t>Decline heavy metal concentration </a:t>
            </a:r>
            <a:r>
              <a:rPr lang="en-GB" smtClean="0"/>
              <a:t>mosses supports </a:t>
            </a:r>
            <a:r>
              <a:rPr lang="en-GB" dirty="0" smtClean="0"/>
              <a:t>EMEP modelled deposition (1990 – 2010)</a:t>
            </a:r>
            <a:endParaRPr lang="en-GB" dirty="0"/>
          </a:p>
        </p:txBody>
      </p:sp>
      <p:sp>
        <p:nvSpPr>
          <p:cNvPr id="20" name="Espace réservé du contenu 19"/>
          <p:cNvSpPr>
            <a:spLocks noGrp="1"/>
          </p:cNvSpPr>
          <p:nvPr>
            <p:ph idx="1"/>
          </p:nvPr>
        </p:nvSpPr>
        <p:spPr>
          <a:xfrm>
            <a:off x="396816" y="4416724"/>
            <a:ext cx="9695462" cy="2201174"/>
          </a:xfrm>
        </p:spPr>
        <p:txBody>
          <a:bodyPr/>
          <a:lstStyle/>
          <a:p>
            <a:r>
              <a:rPr lang="en-GB" altLang="en-US" smtClean="0"/>
              <a:t>Black line: concentration in mosses, blue dots: EMEP modelled deposition</a:t>
            </a:r>
          </a:p>
          <a:p>
            <a:pPr lvl="1"/>
            <a:r>
              <a:rPr lang="en-GB" altLang="en-US" smtClean="0"/>
              <a:t>Also moss concentrations available for arsenic, chromium, copper, iron, nickel, vanadium, zinc</a:t>
            </a:r>
          </a:p>
          <a:p>
            <a:pPr lvl="1"/>
            <a:r>
              <a:rPr lang="en-GB" altLang="en-US" smtClean="0"/>
              <a:t>Antimony and nitrogen moss concentrations available for 2005 - 2010</a:t>
            </a:r>
          </a:p>
          <a:p>
            <a:endParaRPr lang="en-GB"/>
          </a:p>
        </p:txBody>
      </p:sp>
      <p:pic>
        <p:nvPicPr>
          <p:cNvPr id="19" name="Picture 9" descr="CEH_PMS_RGB.png"/>
          <p:cNvPicPr>
            <a:picLocks noChangeAspect="1"/>
          </p:cNvPicPr>
          <p:nvPr/>
        </p:nvPicPr>
        <p:blipFill>
          <a:blip r:embed="rId5" cstate="print"/>
          <a:srcRect l="10868" t="32491" r="8698" b="39833"/>
          <a:stretch>
            <a:fillRect/>
          </a:stretch>
        </p:blipFill>
        <p:spPr>
          <a:xfrm>
            <a:off x="8104094" y="6457477"/>
            <a:ext cx="2049267" cy="498497"/>
          </a:xfrm>
          <a:prstGeom prst="rect">
            <a:avLst/>
          </a:prstGeom>
          <a:solidFill>
            <a:schemeClr val="bg1"/>
          </a:solidFill>
        </p:spPr>
      </p:pic>
      <p:sp>
        <p:nvSpPr>
          <p:cNvPr id="21" name="Rectangle 20"/>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
        <p:nvSpPr>
          <p:cNvPr id="18" name="ZoneTexte 6"/>
          <p:cNvSpPr txBox="1">
            <a:spLocks noChangeArrowheads="1"/>
          </p:cNvSpPr>
          <p:nvPr/>
        </p:nvSpPr>
        <p:spPr bwMode="auto">
          <a:xfrm>
            <a:off x="8358951" y="6194614"/>
            <a:ext cx="1724111" cy="24622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Vegetation</a:t>
            </a:r>
            <a:endParaRPr lang="en-GB" altLang="en-US" sz="16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436105" y="668849"/>
            <a:ext cx="9525000" cy="561975"/>
          </a:xfrm>
        </p:spPr>
        <p:txBody>
          <a:bodyPr/>
          <a:lstStyle/>
          <a:p>
            <a:pPr eaLnBrk="1" hangingPunct="1"/>
            <a:r>
              <a:rPr lang="en-US" altLang="en-US" smtClean="0"/>
              <a:t>Exceedances and areas at risk of nutrient nitrogen are decreasing but still concern more than 50% of Europe</a:t>
            </a:r>
          </a:p>
        </p:txBody>
      </p:sp>
      <p:sp>
        <p:nvSpPr>
          <p:cNvPr id="2" name="TextBox 1"/>
          <p:cNvSpPr txBox="1"/>
          <p:nvPr/>
        </p:nvSpPr>
        <p:spPr>
          <a:xfrm>
            <a:off x="2857500" y="6767096"/>
            <a:ext cx="4305300" cy="338554"/>
          </a:xfrm>
          <a:prstGeom prst="rect">
            <a:avLst/>
          </a:prstGeom>
          <a:solidFill>
            <a:schemeClr val="bg1"/>
          </a:solidFill>
        </p:spPr>
        <p:txBody>
          <a:bodyPr wrap="square">
            <a:spAutoFit/>
          </a:bodyPr>
          <a:lstStyle/>
          <a:p>
            <a:pPr marL="0" lvl="1"/>
            <a:r>
              <a:rPr lang="en-GB" altLang="en-US" sz="1600" i="1">
                <a:latin typeface="Calibri" pitchFamily="34" charset="0"/>
              </a:rPr>
              <a:t>Hettelingh </a:t>
            </a:r>
            <a:r>
              <a:rPr lang="en-GB" altLang="en-US" sz="1600" i="1" smtClean="0">
                <a:latin typeface="Calibri" pitchFamily="34" charset="0"/>
              </a:rPr>
              <a:t>et al, 2014, EEA </a:t>
            </a:r>
            <a:r>
              <a:rPr lang="en-GB" altLang="en-US" sz="1600" i="1" dirty="0">
                <a:latin typeface="Calibri" pitchFamily="34" charset="0"/>
              </a:rPr>
              <a:t>Technical </a:t>
            </a:r>
            <a:r>
              <a:rPr lang="en-GB" altLang="en-US" sz="1600" i="1">
                <a:latin typeface="Calibri" pitchFamily="34" charset="0"/>
              </a:rPr>
              <a:t>Report </a:t>
            </a:r>
            <a:r>
              <a:rPr lang="en-GB" altLang="en-US" sz="1600" i="1" smtClean="0">
                <a:latin typeface="Calibri" pitchFamily="34" charset="0"/>
              </a:rPr>
              <a:t>11</a:t>
            </a:r>
            <a:endParaRPr lang="en-GB" altLang="en-US" sz="1600" i="1" dirty="0">
              <a:latin typeface="Calibri" pitchFamily="34" charset="0"/>
            </a:endParaRPr>
          </a:p>
        </p:txBody>
      </p:sp>
      <p:sp>
        <p:nvSpPr>
          <p:cNvPr id="6" name="ZoneTexte 5"/>
          <p:cNvSpPr txBox="1"/>
          <p:nvPr/>
        </p:nvSpPr>
        <p:spPr>
          <a:xfrm>
            <a:off x="1218524" y="5286783"/>
            <a:ext cx="7798279" cy="707886"/>
          </a:xfrm>
          <a:prstGeom prst="rect">
            <a:avLst/>
          </a:prstGeom>
          <a:noFill/>
        </p:spPr>
        <p:txBody>
          <a:bodyPr wrap="square" rtlCol="0">
            <a:spAutoFit/>
          </a:bodyPr>
          <a:lstStyle/>
          <a:p>
            <a:r>
              <a:rPr lang="en-GB" sz="2000" smtClean="0">
                <a:solidFill>
                  <a:srgbClr val="0033CC"/>
                </a:solidFill>
                <a:latin typeface="Arial" pitchFamily="34" charset="0"/>
                <a:cs typeface="Arial" pitchFamily="34" charset="0"/>
              </a:rPr>
              <a:t>Trends are calculated via critical loads modelling on ecosystems and protected areas (Natura 2000) using EMEP modelling as inputs</a:t>
            </a:r>
          </a:p>
        </p:txBody>
      </p:sp>
      <p:grpSp>
        <p:nvGrpSpPr>
          <p:cNvPr id="11" name="Groupe 10"/>
          <p:cNvGrpSpPr/>
          <p:nvPr/>
        </p:nvGrpSpPr>
        <p:grpSpPr>
          <a:xfrm>
            <a:off x="0" y="1747202"/>
            <a:ext cx="10058400" cy="3497658"/>
            <a:chOff x="0" y="1747202"/>
            <a:chExt cx="10058400" cy="3497658"/>
          </a:xfrm>
        </p:grpSpPr>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34623" t="54490" r="35494" b="7737"/>
            <a:stretch>
              <a:fillRect/>
            </a:stretch>
          </p:blipFill>
          <p:spPr bwMode="auto">
            <a:xfrm>
              <a:off x="6855002" y="2156604"/>
              <a:ext cx="3203398" cy="3088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4696" t="12036" r="65555" b="45183"/>
            <a:stretch>
              <a:fillRect/>
            </a:stretch>
          </p:blipFill>
          <p:spPr bwMode="auto">
            <a:xfrm>
              <a:off x="0" y="1747202"/>
              <a:ext cx="3189071" cy="3497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64328" t="13116" r="5576" b="45463"/>
            <a:stretch>
              <a:fillRect/>
            </a:stretch>
          </p:blipFill>
          <p:spPr bwMode="auto">
            <a:xfrm>
              <a:off x="3408896" y="1828800"/>
              <a:ext cx="3226280" cy="3416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1986" name="Picture 2"/>
          <p:cNvPicPr>
            <a:picLocks noChangeAspect="1" noChangeArrowheads="1"/>
          </p:cNvPicPr>
          <p:nvPr/>
        </p:nvPicPr>
        <p:blipFill>
          <a:blip r:embed="rId4" cstate="print"/>
          <a:srcRect/>
          <a:stretch>
            <a:fillRect/>
          </a:stretch>
        </p:blipFill>
        <p:spPr bwMode="auto">
          <a:xfrm>
            <a:off x="6813175" y="6311154"/>
            <a:ext cx="681318" cy="681318"/>
          </a:xfrm>
          <a:prstGeom prst="rect">
            <a:avLst/>
          </a:prstGeom>
          <a:noFill/>
          <a:ln w="9525">
            <a:noFill/>
            <a:miter lim="800000"/>
            <a:headEnd/>
            <a:tailEnd/>
          </a:ln>
        </p:spPr>
      </p:pic>
      <p:pic>
        <p:nvPicPr>
          <p:cNvPr id="12" name="Picture 9" descr="ICP_M&amp;M_gesamt"/>
          <p:cNvPicPr>
            <a:picLocks noChangeAspect="1" noChangeArrowheads="1"/>
          </p:cNvPicPr>
          <p:nvPr/>
        </p:nvPicPr>
        <p:blipFill>
          <a:blip r:embed="rId5" cstate="print"/>
          <a:srcRect l="52363" r="8963"/>
          <a:stretch>
            <a:fillRect/>
          </a:stretch>
        </p:blipFill>
        <p:spPr bwMode="auto">
          <a:xfrm>
            <a:off x="7548283" y="6329082"/>
            <a:ext cx="2671482" cy="675074"/>
          </a:xfrm>
          <a:prstGeom prst="rect">
            <a:avLst/>
          </a:prstGeom>
          <a:noFill/>
          <a:ln w="9525">
            <a:noFill/>
            <a:miter lim="800000"/>
            <a:headEnd/>
            <a:tailEnd/>
          </a:ln>
        </p:spPr>
      </p:pic>
      <p:sp>
        <p:nvSpPr>
          <p:cNvPr id="13" name="ZoneTexte 6"/>
          <p:cNvSpPr txBox="1">
            <a:spLocks noChangeArrowheads="1"/>
          </p:cNvSpPr>
          <p:nvPr/>
        </p:nvSpPr>
        <p:spPr bwMode="auto">
          <a:xfrm>
            <a:off x="6974543" y="6078069"/>
            <a:ext cx="1703288" cy="24622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smtClean="0">
                <a:solidFill>
                  <a:srgbClr val="0033CC"/>
                </a:solidFill>
                <a:latin typeface="Arial" pitchFamily="34" charset="0"/>
                <a:cs typeface="Arial" pitchFamily="34" charset="0"/>
              </a:rPr>
              <a:t>CCE &amp; ICP M&amp;M</a:t>
            </a:r>
            <a:endParaRPr lang="en-GB" altLang="en-US" sz="1600" dirty="0">
              <a:solidFill>
                <a:srgbClr val="0033CC"/>
              </a:solidFill>
              <a:latin typeface="Arial" pitchFamily="34" charset="0"/>
              <a:cs typeface="Arial" pitchFamily="34" charset="0"/>
            </a:endParaRPr>
          </a:p>
        </p:txBody>
      </p:sp>
      <p:sp>
        <p:nvSpPr>
          <p:cNvPr id="14" name="ZoneTexte 13"/>
          <p:cNvSpPr txBox="1"/>
          <p:nvPr/>
        </p:nvSpPr>
        <p:spPr>
          <a:xfrm>
            <a:off x="1183340" y="1757083"/>
            <a:ext cx="983312" cy="400110"/>
          </a:xfrm>
          <a:prstGeom prst="rect">
            <a:avLst/>
          </a:prstGeom>
          <a:solidFill>
            <a:schemeClr val="bg1"/>
          </a:solidFill>
        </p:spPr>
        <p:txBody>
          <a:bodyPr wrap="square" rtlCol="0">
            <a:spAutoFit/>
          </a:bodyPr>
          <a:lstStyle/>
          <a:p>
            <a:r>
              <a:rPr lang="en-GB" sz="2000" b="1" smtClean="0">
                <a:solidFill>
                  <a:srgbClr val="0000FF"/>
                </a:solidFill>
                <a:latin typeface="+mn-lt"/>
              </a:rPr>
              <a:t>   75 %</a:t>
            </a:r>
            <a:endParaRPr lang="en-GB" sz="2000" b="1" dirty="0" smtClean="0">
              <a:solidFill>
                <a:srgbClr val="0000FF"/>
              </a:solidFill>
              <a:latin typeface="+mn-lt"/>
            </a:endParaRPr>
          </a:p>
        </p:txBody>
      </p:sp>
      <p:sp>
        <p:nvSpPr>
          <p:cNvPr id="15" name="ZoneTexte 14"/>
          <p:cNvSpPr txBox="1"/>
          <p:nvPr/>
        </p:nvSpPr>
        <p:spPr>
          <a:xfrm>
            <a:off x="4670608" y="1801905"/>
            <a:ext cx="1586753" cy="400110"/>
          </a:xfrm>
          <a:prstGeom prst="rect">
            <a:avLst/>
          </a:prstGeom>
          <a:solidFill>
            <a:schemeClr val="bg1"/>
          </a:solidFill>
        </p:spPr>
        <p:txBody>
          <a:bodyPr wrap="square" rtlCol="0">
            <a:spAutoFit/>
          </a:bodyPr>
          <a:lstStyle/>
          <a:p>
            <a:r>
              <a:rPr lang="en-GB" sz="2000" b="1" smtClean="0">
                <a:solidFill>
                  <a:srgbClr val="0000FF"/>
                </a:solidFill>
                <a:latin typeface="+mn-lt"/>
              </a:rPr>
              <a:t>69%</a:t>
            </a:r>
            <a:endParaRPr lang="en-GB" sz="2000" b="1" dirty="0" smtClean="0">
              <a:solidFill>
                <a:srgbClr val="0000FF"/>
              </a:solidFill>
              <a:latin typeface="+mn-lt"/>
            </a:endParaRPr>
          </a:p>
        </p:txBody>
      </p:sp>
      <p:sp>
        <p:nvSpPr>
          <p:cNvPr id="17" name="ZoneTexte 16"/>
          <p:cNvSpPr txBox="1"/>
          <p:nvPr/>
        </p:nvSpPr>
        <p:spPr>
          <a:xfrm>
            <a:off x="7100048" y="1559858"/>
            <a:ext cx="2707340" cy="707886"/>
          </a:xfrm>
          <a:prstGeom prst="rect">
            <a:avLst/>
          </a:prstGeom>
          <a:solidFill>
            <a:schemeClr val="bg1"/>
          </a:solidFill>
        </p:spPr>
        <p:txBody>
          <a:bodyPr wrap="square" rtlCol="0">
            <a:spAutoFit/>
          </a:bodyPr>
          <a:lstStyle/>
          <a:p>
            <a:r>
              <a:rPr lang="en-GB" sz="2000" b="1" smtClean="0">
                <a:solidFill>
                  <a:srgbClr val="0000FF"/>
                </a:solidFill>
                <a:latin typeface="+mn-lt"/>
              </a:rPr>
              <a:t>55 % in all; </a:t>
            </a:r>
          </a:p>
          <a:p>
            <a:r>
              <a:rPr lang="en-GB" sz="2000" b="1" smtClean="0">
                <a:solidFill>
                  <a:srgbClr val="0000FF"/>
                </a:solidFill>
                <a:latin typeface="+mn-lt"/>
              </a:rPr>
              <a:t>65% in Natura 2000</a:t>
            </a:r>
            <a:endParaRPr lang="en-GB" sz="2000" b="1" dirty="0" smtClean="0">
              <a:solidFill>
                <a:srgbClr val="0000FF"/>
              </a:solidFill>
              <a:latin typeface="+mn-lt"/>
            </a:endParaRPr>
          </a:p>
        </p:txBody>
      </p:sp>
      <p:sp>
        <p:nvSpPr>
          <p:cNvPr id="19" name="ZoneTexte 18"/>
          <p:cNvSpPr txBox="1"/>
          <p:nvPr/>
        </p:nvSpPr>
        <p:spPr>
          <a:xfrm>
            <a:off x="5952562" y="2232212"/>
            <a:ext cx="573741" cy="307777"/>
          </a:xfrm>
          <a:prstGeom prst="rect">
            <a:avLst/>
          </a:prstGeom>
          <a:solidFill>
            <a:schemeClr val="bg1"/>
          </a:solidFill>
        </p:spPr>
        <p:txBody>
          <a:bodyPr wrap="square" lIns="0" tIns="0" rIns="0" bIns="0" rtlCol="0">
            <a:spAutoFit/>
          </a:bodyPr>
          <a:lstStyle/>
          <a:p>
            <a:r>
              <a:rPr lang="en-GB" sz="2000" b="1" smtClean="0">
                <a:solidFill>
                  <a:srgbClr val="0000FF"/>
                </a:solidFill>
                <a:latin typeface="+mn-lt"/>
              </a:rPr>
              <a:t>2000</a:t>
            </a:r>
            <a:endParaRPr lang="en-GB" sz="2000" b="1" dirty="0" smtClean="0">
              <a:solidFill>
                <a:srgbClr val="0000FF"/>
              </a:solidFill>
              <a:latin typeface="+mn-lt"/>
            </a:endParaRPr>
          </a:p>
        </p:txBody>
      </p:sp>
      <p:sp>
        <p:nvSpPr>
          <p:cNvPr id="20" name="ZoneTexte 19"/>
          <p:cNvSpPr txBox="1"/>
          <p:nvPr/>
        </p:nvSpPr>
        <p:spPr>
          <a:xfrm>
            <a:off x="9386044" y="2241177"/>
            <a:ext cx="573741" cy="307777"/>
          </a:xfrm>
          <a:prstGeom prst="rect">
            <a:avLst/>
          </a:prstGeom>
          <a:solidFill>
            <a:schemeClr val="bg1"/>
          </a:solidFill>
        </p:spPr>
        <p:txBody>
          <a:bodyPr wrap="square" lIns="0" tIns="0" rIns="0" bIns="0" rtlCol="0">
            <a:spAutoFit/>
          </a:bodyPr>
          <a:lstStyle/>
          <a:p>
            <a:r>
              <a:rPr lang="en-GB" sz="2000" b="1" smtClean="0">
                <a:solidFill>
                  <a:srgbClr val="0000FF"/>
                </a:solidFill>
                <a:latin typeface="+mn-lt"/>
              </a:rPr>
              <a:t>2020</a:t>
            </a:r>
            <a:endParaRPr lang="en-GB" sz="2000" b="1" dirty="0" smtClean="0">
              <a:solidFill>
                <a:srgbClr val="0000FF"/>
              </a:solidFill>
              <a:latin typeface="+mn-lt"/>
            </a:endParaRPr>
          </a:p>
        </p:txBody>
      </p:sp>
      <p:sp>
        <p:nvSpPr>
          <p:cNvPr id="21" name="ZoneTexte 20"/>
          <p:cNvSpPr txBox="1"/>
          <p:nvPr/>
        </p:nvSpPr>
        <p:spPr>
          <a:xfrm>
            <a:off x="2510111" y="2232222"/>
            <a:ext cx="573741" cy="307777"/>
          </a:xfrm>
          <a:prstGeom prst="rect">
            <a:avLst/>
          </a:prstGeom>
          <a:solidFill>
            <a:schemeClr val="bg1"/>
          </a:solidFill>
        </p:spPr>
        <p:txBody>
          <a:bodyPr wrap="square" lIns="0" tIns="0" rIns="0" bIns="0" rtlCol="0">
            <a:spAutoFit/>
          </a:bodyPr>
          <a:lstStyle/>
          <a:p>
            <a:r>
              <a:rPr lang="en-GB" sz="2000" b="1" smtClean="0">
                <a:solidFill>
                  <a:srgbClr val="0000FF"/>
                </a:solidFill>
                <a:latin typeface="+mn-lt"/>
              </a:rPr>
              <a:t>1980</a:t>
            </a:r>
            <a:endParaRPr lang="en-GB" sz="2000" b="1" dirty="0" smtClean="0">
              <a:solidFill>
                <a:srgbClr val="0000FF"/>
              </a:solidFill>
              <a:latin typeface="+mn-lt"/>
            </a:endParaRPr>
          </a:p>
        </p:txBody>
      </p:sp>
      <p:sp>
        <p:nvSpPr>
          <p:cNvPr id="22" name="Rectangle 21"/>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38033" y="5797963"/>
            <a:ext cx="7893441" cy="769441"/>
          </a:xfrm>
          <a:prstGeom prst="rect">
            <a:avLst/>
          </a:prstGeom>
        </p:spPr>
        <p:txBody>
          <a:bodyPr wrap="square" rtlCol="0">
            <a:spAutoFit/>
          </a:bodyPr>
          <a:lstStyle/>
          <a:p>
            <a:r>
              <a:rPr lang="en-GB" altLang="en-US" sz="2200" kern="0" dirty="0" smtClean="0">
                <a:solidFill>
                  <a:srgbClr val="62398F"/>
                </a:solidFill>
                <a:latin typeface="+mn-lt"/>
              </a:rPr>
              <a:t>Percentage yield loss – calculated using  a new response relationship for the generic crop flux model (POD</a:t>
            </a:r>
            <a:r>
              <a:rPr lang="en-GB" altLang="en-US" sz="2200" kern="0" baseline="-25000" dirty="0" smtClean="0">
                <a:solidFill>
                  <a:srgbClr val="62398F"/>
                </a:solidFill>
                <a:latin typeface="+mn-lt"/>
              </a:rPr>
              <a:t>3IAM</a:t>
            </a:r>
            <a:r>
              <a:rPr lang="en-GB" altLang="en-US" sz="2200" kern="0" dirty="0" smtClean="0">
                <a:solidFill>
                  <a:srgbClr val="62398F"/>
                </a:solidFill>
                <a:latin typeface="+mn-lt"/>
              </a:rPr>
              <a:t>)</a:t>
            </a:r>
            <a:r>
              <a:rPr lang="en-GB" altLang="en-US" sz="2200" kern="0" baseline="30000" dirty="0" smtClean="0">
                <a:solidFill>
                  <a:srgbClr val="62398F"/>
                </a:solidFill>
                <a:latin typeface="+mn-lt"/>
              </a:rPr>
              <a:t>1</a:t>
            </a:r>
            <a:endParaRPr lang="en-GB" altLang="en-US" sz="2200" kern="0" baseline="30000" dirty="0">
              <a:solidFill>
                <a:srgbClr val="62398F"/>
              </a:solidFill>
              <a:latin typeface="+mn-lt"/>
            </a:endParaRPr>
          </a:p>
        </p:txBody>
      </p:sp>
      <p:sp>
        <p:nvSpPr>
          <p:cNvPr id="20" name="TextBox 19"/>
          <p:cNvSpPr txBox="1"/>
          <p:nvPr/>
        </p:nvSpPr>
        <p:spPr>
          <a:xfrm>
            <a:off x="5362141" y="6875736"/>
            <a:ext cx="2832827" cy="276999"/>
          </a:xfrm>
          <a:prstGeom prst="rect">
            <a:avLst/>
          </a:prstGeom>
          <a:solidFill>
            <a:schemeClr val="bg1"/>
          </a:solidFill>
        </p:spPr>
        <p:txBody>
          <a:bodyPr wrap="none" rtlCol="0">
            <a:spAutoFit/>
          </a:bodyPr>
          <a:lstStyle/>
          <a:p>
            <a:r>
              <a:rPr lang="en-GB" baseline="30000" dirty="0" smtClean="0"/>
              <a:t>1 </a:t>
            </a:r>
            <a:r>
              <a:rPr lang="en-GB" dirty="0" smtClean="0"/>
              <a:t>assumes soil water is not limiting</a:t>
            </a:r>
            <a:endParaRPr lang="en-GB" baseline="30000" dirty="0"/>
          </a:p>
        </p:txBody>
      </p:sp>
      <p:grpSp>
        <p:nvGrpSpPr>
          <p:cNvPr id="34" name="Groupe 33"/>
          <p:cNvGrpSpPr/>
          <p:nvPr/>
        </p:nvGrpSpPr>
        <p:grpSpPr>
          <a:xfrm>
            <a:off x="-34506" y="1568933"/>
            <a:ext cx="3623309" cy="4119834"/>
            <a:chOff x="0" y="1771847"/>
            <a:chExt cx="3623309" cy="4119834"/>
          </a:xfrm>
        </p:grpSpPr>
        <p:sp>
          <p:nvSpPr>
            <p:cNvPr id="16" name="TextBox 15"/>
            <p:cNvSpPr txBox="1"/>
            <p:nvPr/>
          </p:nvSpPr>
          <p:spPr>
            <a:xfrm>
              <a:off x="1309754" y="1771847"/>
              <a:ext cx="1191545" cy="400110"/>
            </a:xfrm>
            <a:prstGeom prst="rect">
              <a:avLst/>
            </a:prstGeom>
            <a:noFill/>
          </p:spPr>
          <p:txBody>
            <a:bodyPr wrap="none" rtlCol="0">
              <a:spAutoFit/>
            </a:bodyPr>
            <a:lstStyle/>
            <a:p>
              <a:r>
                <a:rPr lang="en-GB" sz="2000" b="1" smtClean="0">
                  <a:solidFill>
                    <a:srgbClr val="0000FF"/>
                  </a:solidFill>
                  <a:latin typeface="+mn-lt"/>
                </a:rPr>
                <a:t>GP 2005</a:t>
              </a:r>
              <a:endParaRPr lang="en-GB" sz="2000" b="1" dirty="0">
                <a:solidFill>
                  <a:srgbClr val="0000FF"/>
                </a:solidFill>
                <a:latin typeface="+mn-lt"/>
              </a:endParaRPr>
            </a:p>
          </p:txBody>
        </p:sp>
        <p:grpSp>
          <p:nvGrpSpPr>
            <p:cNvPr id="31" name="Groupe 30"/>
            <p:cNvGrpSpPr/>
            <p:nvPr/>
          </p:nvGrpSpPr>
          <p:grpSpPr>
            <a:xfrm>
              <a:off x="0" y="2167846"/>
              <a:ext cx="3623309" cy="3723835"/>
              <a:chOff x="0" y="2167846"/>
              <a:chExt cx="3623309" cy="3723835"/>
            </a:xfrm>
          </p:grpSpPr>
          <p:pic>
            <p:nvPicPr>
              <p:cNvPr id="13" name="Picture 12" descr="WheatGP2005yieldloss.jpg"/>
              <p:cNvPicPr>
                <a:picLocks noChangeAspect="1"/>
              </p:cNvPicPr>
              <p:nvPr/>
            </p:nvPicPr>
            <p:blipFill>
              <a:blip r:embed="rId3" cstate="print"/>
              <a:srcRect b="26229"/>
              <a:stretch>
                <a:fillRect/>
              </a:stretch>
            </p:blipFill>
            <p:spPr>
              <a:xfrm>
                <a:off x="51471" y="2167846"/>
                <a:ext cx="3571838" cy="3723835"/>
              </a:xfrm>
              <a:prstGeom prst="rect">
                <a:avLst/>
              </a:prstGeom>
            </p:spPr>
          </p:pic>
          <p:sp>
            <p:nvSpPr>
              <p:cNvPr id="21" name="TextBox 20"/>
              <p:cNvSpPr txBox="1"/>
              <p:nvPr/>
            </p:nvSpPr>
            <p:spPr>
              <a:xfrm>
                <a:off x="0" y="2274397"/>
                <a:ext cx="1512168" cy="400110"/>
              </a:xfrm>
              <a:prstGeom prst="rect">
                <a:avLst/>
              </a:prstGeom>
              <a:solidFill>
                <a:schemeClr val="bg1"/>
              </a:solidFill>
            </p:spPr>
            <p:txBody>
              <a:bodyPr wrap="square" rtlCol="0">
                <a:spAutoFit/>
              </a:bodyPr>
              <a:lstStyle/>
              <a:p>
                <a:r>
                  <a:rPr lang="en-GB" sz="2000" b="1" dirty="0" smtClean="0">
                    <a:solidFill>
                      <a:srgbClr val="0000FF"/>
                    </a:solidFill>
                    <a:latin typeface="+mn-lt"/>
                  </a:rPr>
                  <a:t>10.7% loss</a:t>
                </a:r>
                <a:endParaRPr lang="en-GB" sz="2000" b="1" dirty="0">
                  <a:solidFill>
                    <a:srgbClr val="0000FF"/>
                  </a:solidFill>
                  <a:latin typeface="+mn-lt"/>
                </a:endParaRPr>
              </a:p>
            </p:txBody>
          </p:sp>
        </p:grpSp>
      </p:grpSp>
      <p:grpSp>
        <p:nvGrpSpPr>
          <p:cNvPr id="33" name="Groupe 32"/>
          <p:cNvGrpSpPr/>
          <p:nvPr/>
        </p:nvGrpSpPr>
        <p:grpSpPr>
          <a:xfrm>
            <a:off x="3414138" y="1568933"/>
            <a:ext cx="3558332" cy="4119836"/>
            <a:chOff x="3383331" y="1771847"/>
            <a:chExt cx="3558332" cy="4119836"/>
          </a:xfrm>
        </p:grpSpPr>
        <p:sp>
          <p:nvSpPr>
            <p:cNvPr id="17" name="TextBox 16"/>
            <p:cNvSpPr txBox="1"/>
            <p:nvPr/>
          </p:nvSpPr>
          <p:spPr>
            <a:xfrm>
              <a:off x="4417742" y="1771847"/>
              <a:ext cx="1706108" cy="400110"/>
            </a:xfrm>
            <a:prstGeom prst="rect">
              <a:avLst/>
            </a:prstGeom>
            <a:noFill/>
          </p:spPr>
          <p:txBody>
            <a:bodyPr wrap="none" rtlCol="0">
              <a:spAutoFit/>
            </a:bodyPr>
            <a:lstStyle/>
            <a:p>
              <a:r>
                <a:rPr lang="en-GB" sz="2000" b="1" smtClean="0">
                  <a:solidFill>
                    <a:srgbClr val="0000FF"/>
                  </a:solidFill>
                  <a:latin typeface="+mn-lt"/>
                </a:rPr>
                <a:t>GP CLE2020</a:t>
              </a:r>
              <a:endParaRPr lang="en-GB" sz="2000" b="1" dirty="0">
                <a:solidFill>
                  <a:srgbClr val="0000FF"/>
                </a:solidFill>
                <a:latin typeface="+mn-lt"/>
              </a:endParaRPr>
            </a:p>
          </p:txBody>
        </p:sp>
        <p:grpSp>
          <p:nvGrpSpPr>
            <p:cNvPr id="29" name="Groupe 28"/>
            <p:cNvGrpSpPr/>
            <p:nvPr/>
          </p:nvGrpSpPr>
          <p:grpSpPr>
            <a:xfrm>
              <a:off x="3383331" y="2167847"/>
              <a:ext cx="3558332" cy="3723836"/>
              <a:chOff x="3677349" y="2167847"/>
              <a:chExt cx="3558332" cy="3723836"/>
            </a:xfrm>
          </p:grpSpPr>
          <p:pic>
            <p:nvPicPr>
              <p:cNvPr id="14" name="Picture 13" descr="WheatCLE2020yieldloss.jpg"/>
              <p:cNvPicPr>
                <a:picLocks noChangeAspect="1"/>
              </p:cNvPicPr>
              <p:nvPr/>
            </p:nvPicPr>
            <p:blipFill>
              <a:blip r:embed="rId4" cstate="print"/>
              <a:srcRect b="25949"/>
              <a:stretch>
                <a:fillRect/>
              </a:stretch>
            </p:blipFill>
            <p:spPr>
              <a:xfrm>
                <a:off x="3677349" y="2167847"/>
                <a:ext cx="3558332" cy="3723836"/>
              </a:xfrm>
              <a:prstGeom prst="rect">
                <a:avLst/>
              </a:prstGeom>
            </p:spPr>
          </p:pic>
          <p:sp>
            <p:nvSpPr>
              <p:cNvPr id="22" name="TextBox 21"/>
              <p:cNvSpPr txBox="1"/>
              <p:nvPr/>
            </p:nvSpPr>
            <p:spPr>
              <a:xfrm>
                <a:off x="3847009" y="2313322"/>
                <a:ext cx="1512168" cy="400110"/>
              </a:xfrm>
              <a:prstGeom prst="rect">
                <a:avLst/>
              </a:prstGeom>
              <a:solidFill>
                <a:schemeClr val="bg1"/>
              </a:solidFill>
            </p:spPr>
            <p:txBody>
              <a:bodyPr wrap="square" rtlCol="0">
                <a:spAutoFit/>
              </a:bodyPr>
              <a:lstStyle/>
              <a:p>
                <a:r>
                  <a:rPr lang="en-GB" sz="2000" b="1" dirty="0" smtClean="0">
                    <a:solidFill>
                      <a:srgbClr val="0000FF"/>
                    </a:solidFill>
                    <a:latin typeface="+mn-lt"/>
                  </a:rPr>
                  <a:t>8.8% loss</a:t>
                </a:r>
                <a:endParaRPr lang="en-GB" sz="2000" b="1" dirty="0">
                  <a:solidFill>
                    <a:srgbClr val="0000FF"/>
                  </a:solidFill>
                  <a:latin typeface="+mn-lt"/>
                </a:endParaRPr>
              </a:p>
            </p:txBody>
          </p:sp>
        </p:grpSp>
      </p:grpSp>
      <p:grpSp>
        <p:nvGrpSpPr>
          <p:cNvPr id="32" name="Groupe 31"/>
          <p:cNvGrpSpPr/>
          <p:nvPr/>
        </p:nvGrpSpPr>
        <p:grpSpPr>
          <a:xfrm>
            <a:off x="6797805" y="1568933"/>
            <a:ext cx="3516372" cy="4119836"/>
            <a:chOff x="6832311" y="1771847"/>
            <a:chExt cx="3516372" cy="4119836"/>
          </a:xfrm>
        </p:grpSpPr>
        <p:sp>
          <p:nvSpPr>
            <p:cNvPr id="18" name="TextBox 17"/>
            <p:cNvSpPr txBox="1"/>
            <p:nvPr/>
          </p:nvSpPr>
          <p:spPr>
            <a:xfrm>
              <a:off x="7874596" y="1771847"/>
              <a:ext cx="1706108" cy="400110"/>
            </a:xfrm>
            <a:prstGeom prst="rect">
              <a:avLst/>
            </a:prstGeom>
            <a:noFill/>
          </p:spPr>
          <p:txBody>
            <a:bodyPr wrap="none" rtlCol="0">
              <a:spAutoFit/>
            </a:bodyPr>
            <a:lstStyle/>
            <a:p>
              <a:r>
                <a:rPr lang="en-GB" sz="2000" b="1" dirty="0" smtClean="0">
                  <a:solidFill>
                    <a:srgbClr val="0000FF"/>
                  </a:solidFill>
                  <a:latin typeface="+mn-lt"/>
                </a:rPr>
                <a:t>GP CLE2030</a:t>
              </a:r>
              <a:endParaRPr lang="en-GB" sz="2000" b="1" dirty="0">
                <a:solidFill>
                  <a:srgbClr val="0000FF"/>
                </a:solidFill>
                <a:latin typeface="+mn-lt"/>
              </a:endParaRPr>
            </a:p>
          </p:txBody>
        </p:sp>
        <p:grpSp>
          <p:nvGrpSpPr>
            <p:cNvPr id="30" name="Groupe 29"/>
            <p:cNvGrpSpPr/>
            <p:nvPr/>
          </p:nvGrpSpPr>
          <p:grpSpPr>
            <a:xfrm>
              <a:off x="6832311" y="2167847"/>
              <a:ext cx="3516372" cy="3723836"/>
              <a:chOff x="6701685" y="2167847"/>
              <a:chExt cx="3516372" cy="3723836"/>
            </a:xfrm>
          </p:grpSpPr>
          <p:pic>
            <p:nvPicPr>
              <p:cNvPr id="15" name="Picture 14" descr="WheatCLE2030yieldloss.jpg"/>
              <p:cNvPicPr>
                <a:picLocks noChangeAspect="1"/>
              </p:cNvPicPr>
              <p:nvPr/>
            </p:nvPicPr>
            <p:blipFill>
              <a:blip r:embed="rId5" cstate="print"/>
              <a:srcRect b="25066"/>
              <a:stretch>
                <a:fillRect/>
              </a:stretch>
            </p:blipFill>
            <p:spPr>
              <a:xfrm>
                <a:off x="6701685" y="2167847"/>
                <a:ext cx="3516372" cy="3723836"/>
              </a:xfrm>
              <a:prstGeom prst="rect">
                <a:avLst/>
              </a:prstGeom>
            </p:spPr>
          </p:pic>
          <p:sp>
            <p:nvSpPr>
              <p:cNvPr id="23" name="TextBox 22"/>
              <p:cNvSpPr txBox="1"/>
              <p:nvPr/>
            </p:nvSpPr>
            <p:spPr>
              <a:xfrm>
                <a:off x="6873237" y="2299468"/>
                <a:ext cx="1512168" cy="400110"/>
              </a:xfrm>
              <a:prstGeom prst="rect">
                <a:avLst/>
              </a:prstGeom>
              <a:solidFill>
                <a:schemeClr val="bg1"/>
              </a:solidFill>
            </p:spPr>
            <p:txBody>
              <a:bodyPr wrap="square" rtlCol="0">
                <a:spAutoFit/>
              </a:bodyPr>
              <a:lstStyle/>
              <a:p>
                <a:r>
                  <a:rPr lang="en-GB" sz="2000" b="1" dirty="0" smtClean="0">
                    <a:solidFill>
                      <a:srgbClr val="0000FF"/>
                    </a:solidFill>
                    <a:latin typeface="+mn-lt"/>
                  </a:rPr>
                  <a:t>8.2% loss</a:t>
                </a:r>
                <a:endParaRPr lang="en-GB" sz="2000" b="1" dirty="0">
                  <a:solidFill>
                    <a:srgbClr val="0000FF"/>
                  </a:solidFill>
                  <a:latin typeface="+mn-lt"/>
                </a:endParaRPr>
              </a:p>
            </p:txBody>
          </p:sp>
        </p:grpSp>
      </p:grpSp>
      <p:sp>
        <p:nvSpPr>
          <p:cNvPr id="10" name="Title 9"/>
          <p:cNvSpPr>
            <a:spLocks noGrp="1"/>
          </p:cNvSpPr>
          <p:nvPr>
            <p:ph type="title"/>
          </p:nvPr>
        </p:nvSpPr>
        <p:spPr>
          <a:xfrm>
            <a:off x="395944" y="656001"/>
            <a:ext cx="9525000" cy="561975"/>
          </a:xfrm>
        </p:spPr>
        <p:txBody>
          <a:bodyPr/>
          <a:lstStyle/>
          <a:p>
            <a:r>
              <a:rPr lang="en-GB" smtClean="0"/>
              <a:t>Critical level approach is used to assess the evolution of yield </a:t>
            </a:r>
            <a:r>
              <a:rPr lang="en-GB" dirty="0" smtClean="0"/>
              <a:t>loss wheat due to ozone </a:t>
            </a:r>
            <a:endParaRPr lang="en-GB" dirty="0"/>
          </a:p>
        </p:txBody>
      </p:sp>
      <p:pic>
        <p:nvPicPr>
          <p:cNvPr id="35" name="Picture 9" descr="CEH_PMS_RGB.png"/>
          <p:cNvPicPr>
            <a:picLocks noChangeAspect="1"/>
          </p:cNvPicPr>
          <p:nvPr/>
        </p:nvPicPr>
        <p:blipFill>
          <a:blip r:embed="rId6" cstate="print"/>
          <a:srcRect l="10868" t="32491" r="8698" b="39833"/>
          <a:stretch>
            <a:fillRect/>
          </a:stretch>
        </p:blipFill>
        <p:spPr>
          <a:xfrm>
            <a:off x="8218394" y="6495577"/>
            <a:ext cx="2049267" cy="498497"/>
          </a:xfrm>
          <a:prstGeom prst="rect">
            <a:avLst/>
          </a:prstGeom>
          <a:solidFill>
            <a:schemeClr val="bg1"/>
          </a:solidFill>
        </p:spPr>
      </p:pic>
      <p:sp>
        <p:nvSpPr>
          <p:cNvPr id="36" name="Rectangle 35"/>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
        <p:nvSpPr>
          <p:cNvPr id="24" name="ZoneTexte 6"/>
          <p:cNvSpPr txBox="1">
            <a:spLocks noChangeArrowheads="1"/>
          </p:cNvSpPr>
          <p:nvPr/>
        </p:nvSpPr>
        <p:spPr bwMode="auto">
          <a:xfrm>
            <a:off x="8753389" y="6284259"/>
            <a:ext cx="1724111" cy="24622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Vegetation</a:t>
            </a:r>
            <a:endParaRPr lang="en-GB" altLang="en-US" sz="1600" dirty="0">
              <a:solidFill>
                <a:srgbClr val="0033CC"/>
              </a:solidFill>
              <a:latin typeface="Arial" pitchFamily="34" charset="0"/>
              <a:cs typeface="Arial" pitchFamily="34" charset="0"/>
            </a:endParaRPr>
          </a:p>
        </p:txBody>
      </p:sp>
      <p:sp>
        <p:nvSpPr>
          <p:cNvPr id="26" name="Rectangle à coins arrondis 25"/>
          <p:cNvSpPr/>
          <p:nvPr/>
        </p:nvSpPr>
        <p:spPr>
          <a:xfrm>
            <a:off x="2535382" y="2576945"/>
            <a:ext cx="5556195" cy="3113427"/>
          </a:xfrm>
          <a:prstGeom prst="wedgeRoundRectCallout">
            <a:avLst>
              <a:gd name="adj1" fmla="val 62332"/>
              <a:gd name="adj2" fmla="val 75761"/>
              <a:gd name="adj3" fmla="val 16667"/>
            </a:avLst>
          </a:prstGeom>
          <a:blipFill>
            <a:blip r:embed="rId7" cstate="print"/>
            <a:stretch>
              <a:fillRect/>
            </a:stretch>
          </a:blipFill>
          <a:ln>
            <a:solidFill>
              <a:srgbClr val="00B050"/>
            </a:solidFill>
          </a:ln>
        </p:spPr>
        <p:txBody>
          <a:bodyPr wrap="square" rtlCol="0" anchor="ctr">
            <a:noAutofit/>
          </a:bodyPr>
          <a:lstStyle/>
          <a:p>
            <a:pPr algn="ctr"/>
            <a:r>
              <a:rPr lang="en-GB" sz="2400" smtClean="0">
                <a:solidFill>
                  <a:schemeClr val="bg1"/>
                </a:solidFill>
                <a:latin typeface="Comic Sans MS" pitchFamily="66" charset="0"/>
              </a:rPr>
              <a:t>Will EMEP calculate POD</a:t>
            </a:r>
            <a:r>
              <a:rPr lang="en-GB" sz="2400" baseline="-25000" smtClean="0">
                <a:solidFill>
                  <a:schemeClr val="bg1"/>
                </a:solidFill>
                <a:latin typeface="Comic Sans MS" pitchFamily="66" charset="0"/>
              </a:rPr>
              <a:t>1</a:t>
            </a:r>
            <a:r>
              <a:rPr lang="en-GB" sz="2400" smtClean="0">
                <a:solidFill>
                  <a:schemeClr val="bg1"/>
                </a:solidFill>
                <a:latin typeface="Comic Sans MS" pitchFamily="66" charset="0"/>
              </a:rPr>
              <a:t>, AOT40, SOMO</a:t>
            </a:r>
            <a:r>
              <a:rPr lang="en-GB" sz="2400" baseline="-25000" smtClean="0">
                <a:solidFill>
                  <a:schemeClr val="bg1"/>
                </a:solidFill>
                <a:latin typeface="Comic Sans MS" pitchFamily="66" charset="0"/>
              </a:rPr>
              <a:t>35</a:t>
            </a:r>
            <a:r>
              <a:rPr lang="en-GB" sz="2400" smtClean="0">
                <a:solidFill>
                  <a:schemeClr val="bg1"/>
                </a:solidFill>
                <a:latin typeface="Comic Sans MS" pitchFamily="66" charset="0"/>
              </a:rPr>
              <a:t> or only ozone concentration?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animEffect transition="in" filter="wipe(right)">
                                      <p:cBhvr>
                                        <p:cTn id="7" dur="500"/>
                                        <p:tgtEl>
                                          <p:spTgt spid="26">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wipe(right)">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482600" y="942975"/>
            <a:ext cx="9525000" cy="561975"/>
          </a:xfrm>
        </p:spPr>
        <p:txBody>
          <a:bodyPr/>
          <a:lstStyle/>
          <a:p>
            <a:pPr eaLnBrk="1" hangingPunct="1"/>
            <a:r>
              <a:rPr lang="en-GB" altLang="en-US" smtClean="0"/>
              <a:t>The worst may have been avoided but effects monitoring and modelling show that  there are still problems ahead of us</a:t>
            </a:r>
          </a:p>
        </p:txBody>
      </p:sp>
      <p:pic>
        <p:nvPicPr>
          <p:cNvPr id="16387" name="Picture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3875" y="2309178"/>
            <a:ext cx="903605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1258888" y="5371465"/>
            <a:ext cx="312578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nl-NL" altLang="en-US" sz="2400">
                <a:latin typeface="+mn-lt"/>
              </a:rPr>
              <a:t>Area at risk of </a:t>
            </a:r>
            <a:r>
              <a:rPr lang="nl-NL" altLang="en-US" sz="2400">
                <a:solidFill>
                  <a:srgbClr val="FF0000"/>
                </a:solidFill>
                <a:latin typeface="+mn-lt"/>
              </a:rPr>
              <a:t>acidity </a:t>
            </a:r>
          </a:p>
          <a:p>
            <a:r>
              <a:rPr lang="nl-NL" altLang="en-US" sz="2400">
                <a:latin typeface="+mn-lt"/>
              </a:rPr>
              <a:t>and</a:t>
            </a:r>
            <a:r>
              <a:rPr lang="nl-NL" altLang="en-US" sz="2400">
                <a:solidFill>
                  <a:srgbClr val="FF0000"/>
                </a:solidFill>
                <a:latin typeface="+mn-lt"/>
              </a:rPr>
              <a:t> </a:t>
            </a:r>
            <a:r>
              <a:rPr lang="nl-NL" altLang="en-US" sz="2400">
                <a:solidFill>
                  <a:srgbClr val="00B050"/>
                </a:solidFill>
                <a:latin typeface="+mn-lt"/>
              </a:rPr>
              <a:t>nutrient nitrogen</a:t>
            </a:r>
            <a:endParaRPr lang="en-GB" altLang="en-US" sz="2400">
              <a:solidFill>
                <a:srgbClr val="00B050"/>
              </a:solidFill>
              <a:latin typeface="+mn-lt"/>
            </a:endParaRPr>
          </a:p>
        </p:txBody>
      </p:sp>
      <p:sp>
        <p:nvSpPr>
          <p:cNvPr id="16389" name="TextBox 6"/>
          <p:cNvSpPr txBox="1">
            <a:spLocks noChangeArrowheads="1"/>
          </p:cNvSpPr>
          <p:nvPr/>
        </p:nvSpPr>
        <p:spPr bwMode="auto">
          <a:xfrm>
            <a:off x="5651500" y="5318125"/>
            <a:ext cx="33337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nl-NL" altLang="en-US" sz="2400">
                <a:latin typeface="+mn-lt"/>
              </a:rPr>
              <a:t>Exceedances of critical</a:t>
            </a:r>
          </a:p>
          <a:p>
            <a:r>
              <a:rPr lang="nl-NL" altLang="en-US" sz="2400">
                <a:latin typeface="+mn-lt"/>
              </a:rPr>
              <a:t>loads of</a:t>
            </a:r>
            <a:r>
              <a:rPr lang="nl-NL" altLang="en-US" sz="2400">
                <a:solidFill>
                  <a:srgbClr val="FF0000"/>
                </a:solidFill>
                <a:latin typeface="+mn-lt"/>
              </a:rPr>
              <a:t> acidity </a:t>
            </a:r>
          </a:p>
          <a:p>
            <a:r>
              <a:rPr lang="nl-NL" altLang="en-US" sz="2400">
                <a:latin typeface="+mn-lt"/>
              </a:rPr>
              <a:t>and</a:t>
            </a:r>
            <a:r>
              <a:rPr lang="nl-NL" altLang="en-US" sz="2400">
                <a:solidFill>
                  <a:srgbClr val="FF0000"/>
                </a:solidFill>
                <a:latin typeface="+mn-lt"/>
              </a:rPr>
              <a:t> </a:t>
            </a:r>
            <a:r>
              <a:rPr lang="nl-NL" altLang="en-US" sz="2400">
                <a:solidFill>
                  <a:srgbClr val="00B050"/>
                </a:solidFill>
                <a:latin typeface="+mn-lt"/>
              </a:rPr>
              <a:t>nutrient nitrogen </a:t>
            </a:r>
            <a:endParaRPr lang="en-GB" altLang="en-US" sz="2400">
              <a:solidFill>
                <a:srgbClr val="00B050"/>
              </a:solidFill>
              <a:latin typeface="+mn-lt"/>
            </a:endParaRPr>
          </a:p>
        </p:txBody>
      </p:sp>
      <p:sp>
        <p:nvSpPr>
          <p:cNvPr id="16390" name="ZoneTexte 6"/>
          <p:cNvSpPr txBox="1">
            <a:spLocks noChangeArrowheads="1"/>
          </p:cNvSpPr>
          <p:nvPr/>
        </p:nvSpPr>
        <p:spPr bwMode="auto">
          <a:xfrm>
            <a:off x="8407400" y="6499225"/>
            <a:ext cx="1754188"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2000">
                <a:solidFill>
                  <a:srgbClr val="0033CC"/>
                </a:solidFill>
                <a:latin typeface="Arial" pitchFamily="34" charset="0"/>
                <a:cs typeface="Arial" pitchFamily="34" charset="0"/>
              </a:rPr>
              <a:t>Source: CCE</a:t>
            </a:r>
          </a:p>
        </p:txBody>
      </p:sp>
      <p:pic>
        <p:nvPicPr>
          <p:cNvPr id="7" name="Picture 2"/>
          <p:cNvPicPr>
            <a:picLocks noChangeAspect="1" noChangeArrowheads="1"/>
          </p:cNvPicPr>
          <p:nvPr/>
        </p:nvPicPr>
        <p:blipFill>
          <a:blip r:embed="rId3" cstate="print"/>
          <a:srcRect/>
          <a:stretch>
            <a:fillRect/>
          </a:stretch>
        </p:blipFill>
        <p:spPr bwMode="auto">
          <a:xfrm>
            <a:off x="7602082" y="6472521"/>
            <a:ext cx="537880" cy="537880"/>
          </a:xfrm>
          <a:prstGeom prst="rect">
            <a:avLst/>
          </a:prstGeom>
          <a:noFill/>
          <a:ln w="9525">
            <a:noFill/>
            <a:miter lim="800000"/>
            <a:headEnd/>
            <a:tailEnd/>
          </a:ln>
        </p:spPr>
      </p:pic>
      <p:pic>
        <p:nvPicPr>
          <p:cNvPr id="8" name="Picture 9" descr="ICP_M&amp;M_gesamt"/>
          <p:cNvPicPr>
            <a:picLocks noChangeAspect="1" noChangeArrowheads="1"/>
          </p:cNvPicPr>
          <p:nvPr/>
        </p:nvPicPr>
        <p:blipFill>
          <a:blip r:embed="rId4" cstate="print"/>
          <a:srcRect l="52363" r="8963"/>
          <a:stretch>
            <a:fillRect/>
          </a:stretch>
        </p:blipFill>
        <p:spPr bwMode="auto">
          <a:xfrm>
            <a:off x="8110712" y="6471206"/>
            <a:ext cx="2109053" cy="532950"/>
          </a:xfrm>
          <a:prstGeom prst="rect">
            <a:avLst/>
          </a:prstGeom>
          <a:noFill/>
          <a:ln w="9525">
            <a:noFill/>
            <a:miter lim="800000"/>
            <a:headEnd/>
            <a:tailEnd/>
          </a:ln>
        </p:spPr>
      </p:pic>
      <p:sp>
        <p:nvSpPr>
          <p:cNvPr id="9" name="ZoneTexte 6"/>
          <p:cNvSpPr txBox="1">
            <a:spLocks noChangeArrowheads="1"/>
          </p:cNvSpPr>
          <p:nvPr/>
        </p:nvSpPr>
        <p:spPr bwMode="auto">
          <a:xfrm>
            <a:off x="8774212" y="6293222"/>
            <a:ext cx="1703288" cy="24622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smtClean="0">
                <a:solidFill>
                  <a:srgbClr val="0033CC"/>
                </a:solidFill>
                <a:latin typeface="Arial" pitchFamily="34" charset="0"/>
                <a:cs typeface="Arial" pitchFamily="34" charset="0"/>
              </a:rPr>
              <a:t>CCE &amp; ICP M&amp;M</a:t>
            </a:r>
            <a:endParaRPr lang="en-GB" altLang="en-US" sz="1600" dirty="0">
              <a:solidFill>
                <a:srgbClr val="0033CC"/>
              </a:solidFill>
              <a:latin typeface="Arial" pitchFamily="34" charset="0"/>
              <a:cs typeface="Arial" pitchFamily="34" charset="0"/>
            </a:endParaRPr>
          </a:p>
        </p:txBody>
      </p:sp>
      <p:sp>
        <p:nvSpPr>
          <p:cNvPr id="10" name="Rectangle 9"/>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p:txBody>
          <a:bodyPr/>
          <a:lstStyle/>
          <a:p>
            <a:pPr eaLnBrk="1" hangingPunct="1"/>
            <a:r>
              <a:rPr lang="en-GB" altLang="en-US" smtClean="0"/>
              <a:t>Comparisons of effects trends with depositions and emissions trends contribute to a better understanding of processes, delay times and policy efficiencies</a:t>
            </a:r>
          </a:p>
        </p:txBody>
      </p:sp>
      <p:sp>
        <p:nvSpPr>
          <p:cNvPr id="19459" name="Espace réservé du contenu 2"/>
          <p:cNvSpPr>
            <a:spLocks noGrp="1"/>
          </p:cNvSpPr>
          <p:nvPr>
            <p:ph idx="1"/>
          </p:nvPr>
        </p:nvSpPr>
        <p:spPr>
          <a:xfrm>
            <a:off x="476250" y="1894114"/>
            <a:ext cx="9529763" cy="5344886"/>
          </a:xfrm>
        </p:spPr>
        <p:txBody>
          <a:bodyPr/>
          <a:lstStyle/>
          <a:p>
            <a:pPr eaLnBrk="1" hangingPunct="1"/>
            <a:r>
              <a:rPr lang="en-GB" altLang="en-US" sz="2000" dirty="0" smtClean="0"/>
              <a:t>Trends of effects of air pollution on ecosystems have been compiled over 20-25 years of monitoring </a:t>
            </a:r>
            <a:r>
              <a:rPr lang="en-GB" altLang="en-US" sz="2000" smtClean="0"/>
              <a:t>across Europe </a:t>
            </a:r>
            <a:r>
              <a:rPr lang="en-GB" altLang="en-US" sz="2000" dirty="0" smtClean="0"/>
              <a:t>and North America</a:t>
            </a:r>
          </a:p>
          <a:p>
            <a:pPr lvl="1" eaLnBrk="1" hangingPunct="1"/>
            <a:r>
              <a:rPr lang="en-GB" altLang="en-US" sz="2000" dirty="0" smtClean="0"/>
              <a:t>Compilations cover all ecosystem types</a:t>
            </a:r>
          </a:p>
          <a:p>
            <a:pPr lvl="1" eaLnBrk="1" hangingPunct="1"/>
            <a:r>
              <a:rPr lang="en-GB" altLang="en-US" sz="2000" dirty="0" smtClean="0"/>
              <a:t>Compilations cover a large variety of pollution ranges</a:t>
            </a:r>
          </a:p>
          <a:p>
            <a:pPr eaLnBrk="1" hangingPunct="1"/>
            <a:r>
              <a:rPr lang="en-GB" altLang="en-US" sz="2000" dirty="0" smtClean="0"/>
              <a:t>Effects trends (monitoring and modelling) </a:t>
            </a:r>
            <a:r>
              <a:rPr lang="en-GB" altLang="en-US" sz="2000" smtClean="0"/>
              <a:t>show successes of </a:t>
            </a:r>
            <a:r>
              <a:rPr lang="en-GB" altLang="en-US" sz="2000" dirty="0" smtClean="0"/>
              <a:t>reduced </a:t>
            </a:r>
            <a:r>
              <a:rPr lang="en-GB" altLang="en-US" sz="2000" smtClean="0"/>
              <a:t>pollution and areas where questions remain</a:t>
            </a:r>
            <a:endParaRPr lang="en-GB" altLang="en-US" sz="2000" dirty="0" smtClean="0"/>
          </a:p>
          <a:p>
            <a:pPr lvl="1" eaLnBrk="1" hangingPunct="1"/>
            <a:r>
              <a:rPr lang="en-GB" altLang="en-US" sz="2000" smtClean="0"/>
              <a:t>Variability in ecosystem </a:t>
            </a:r>
            <a:r>
              <a:rPr lang="en-GB" altLang="en-US" sz="2000" dirty="0" smtClean="0"/>
              <a:t>types and sensitivity</a:t>
            </a:r>
          </a:p>
          <a:p>
            <a:pPr lvl="1" eaLnBrk="1" hangingPunct="1"/>
            <a:r>
              <a:rPr lang="en-GB" altLang="en-US" sz="2000" smtClean="0"/>
              <a:t>“</a:t>
            </a:r>
            <a:r>
              <a:rPr lang="en-GB" altLang="en-US" sz="2000" dirty="0" smtClean="0"/>
              <a:t>C</a:t>
            </a:r>
            <a:r>
              <a:rPr lang="en-GB" altLang="en-US" sz="2000" smtClean="0"/>
              <a:t>onfounding </a:t>
            </a:r>
            <a:r>
              <a:rPr lang="en-GB" altLang="en-US" sz="2000" dirty="0" smtClean="0"/>
              <a:t>factors” : climate change, land </a:t>
            </a:r>
            <a:r>
              <a:rPr lang="en-GB" altLang="en-US" sz="2000" smtClean="0"/>
              <a:t>use,…</a:t>
            </a:r>
          </a:p>
          <a:p>
            <a:pPr lvl="1" eaLnBrk="1" hangingPunct="1"/>
            <a:r>
              <a:rPr lang="en-GB" altLang="en-US" sz="2000" smtClean="0"/>
              <a:t>Delay times between deposition, chemical response and biological recovery</a:t>
            </a:r>
          </a:p>
          <a:p>
            <a:pPr eaLnBrk="1" hangingPunct="1"/>
            <a:r>
              <a:rPr lang="en-GB" altLang="en-US" sz="2000" smtClean="0"/>
              <a:t>Effects trends serves various policies</a:t>
            </a:r>
          </a:p>
          <a:p>
            <a:pPr lvl="1" eaLnBrk="1" hangingPunct="1"/>
            <a:r>
              <a:rPr lang="en-GB" altLang="en-US" sz="2000" smtClean="0"/>
              <a:t>Air pollution</a:t>
            </a:r>
          </a:p>
          <a:p>
            <a:pPr lvl="1" eaLnBrk="1" hangingPunct="1"/>
            <a:r>
              <a:rPr lang="en-GB" altLang="en-US" sz="2000" smtClean="0"/>
              <a:t>Natura2000</a:t>
            </a:r>
          </a:p>
          <a:p>
            <a:pPr lvl="1" eaLnBrk="1" hangingPunct="1"/>
            <a:r>
              <a:rPr lang="en-GB" altLang="en-US" sz="2000" smtClean="0"/>
              <a:t>EU biodiversity</a:t>
            </a:r>
          </a:p>
          <a:p>
            <a:pPr lvl="1" eaLnBrk="1" hangingPunct="1"/>
            <a:r>
              <a:rPr lang="en-GB" altLang="en-US" sz="2000" smtClean="0"/>
              <a:t>Convention on biological diversity</a:t>
            </a:r>
            <a:endParaRPr lang="en-GB" altLang="en-US" sz="2000" dirty="0" smtClean="0"/>
          </a:p>
          <a:p>
            <a:pPr eaLnBrk="1" hangingPunct="1"/>
            <a:endParaRPr lang="en-GB" altLang="en-US" sz="2000" dirty="0" smtClean="0"/>
          </a:p>
        </p:txBody>
      </p:sp>
      <p:sp>
        <p:nvSpPr>
          <p:cNvPr id="4" name="Rectangle 3"/>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Conclusion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6445656"/>
            <a:ext cx="1962149" cy="369332"/>
          </a:xfrm>
          <a:prstGeom prst="rect">
            <a:avLst/>
          </a:prstGeom>
          <a:solidFill>
            <a:schemeClr val="bg1"/>
          </a:solidFill>
        </p:spPr>
        <p:txBody>
          <a:bodyPr wrap="square" rtlCol="0" anchor="ctr">
            <a:spAutoFit/>
          </a:bodyPr>
          <a:lstStyle/>
          <a:p>
            <a:pPr algn="ctr"/>
            <a:endParaRPr lang="en-GB" sz="1800" smtClean="0">
              <a:solidFill>
                <a:srgbClr val="0033CC"/>
              </a:solidFill>
              <a:latin typeface="+mn-lt"/>
            </a:endParaRPr>
          </a:p>
        </p:txBody>
      </p:sp>
      <p:sp>
        <p:nvSpPr>
          <p:cNvPr id="20482" name="Title 1"/>
          <p:cNvSpPr>
            <a:spLocks noGrp="1"/>
          </p:cNvSpPr>
          <p:nvPr>
            <p:ph type="title"/>
          </p:nvPr>
        </p:nvSpPr>
        <p:spPr/>
        <p:txBody>
          <a:bodyPr/>
          <a:lstStyle/>
          <a:p>
            <a:r>
              <a:rPr lang="nb-NO" smtClean="0"/>
              <a:t>Trend assessment report WGE</a:t>
            </a:r>
          </a:p>
        </p:txBody>
      </p:sp>
      <p:sp>
        <p:nvSpPr>
          <p:cNvPr id="20483" name="Content Placeholder 2"/>
          <p:cNvSpPr>
            <a:spLocks noGrp="1"/>
          </p:cNvSpPr>
          <p:nvPr>
            <p:ph idx="1"/>
          </p:nvPr>
        </p:nvSpPr>
        <p:spPr/>
        <p:txBody>
          <a:bodyPr/>
          <a:lstStyle/>
          <a:p>
            <a:pPr>
              <a:buFontTx/>
              <a:buChar char="•"/>
            </a:pPr>
            <a:r>
              <a:rPr lang="nb-NO" smtClean="0"/>
              <a:t>Discussed at WGE meetings in March and September 2014</a:t>
            </a:r>
          </a:p>
          <a:p>
            <a:pPr>
              <a:buFontTx/>
              <a:buChar char="•"/>
            </a:pPr>
            <a:r>
              <a:rPr lang="nb-NO" smtClean="0"/>
              <a:t>Coordination: </a:t>
            </a:r>
            <a:r>
              <a:rPr lang="nb-NO" smtClean="0">
                <a:solidFill>
                  <a:schemeClr val="tx1"/>
                </a:solidFill>
              </a:rPr>
              <a:t>Heleen de Wit, ICP Waters</a:t>
            </a:r>
          </a:p>
          <a:p>
            <a:pPr>
              <a:buFontTx/>
              <a:buChar char="•"/>
            </a:pPr>
            <a:r>
              <a:rPr lang="nb-NO" smtClean="0"/>
              <a:t>Agreed to make a trend report based on </a:t>
            </a:r>
            <a:r>
              <a:rPr lang="nb-NO" b="1" u="sng" smtClean="0"/>
              <a:t>existing</a:t>
            </a:r>
            <a:r>
              <a:rPr lang="nb-NO" i="1" smtClean="0"/>
              <a:t> </a:t>
            </a:r>
            <a:r>
              <a:rPr lang="nb-NO" smtClean="0"/>
              <a:t>trend analyses, not start entirely new trend analyses</a:t>
            </a:r>
          </a:p>
          <a:p>
            <a:pPr lvl="1">
              <a:buFont typeface="Arial" pitchFamily="34" charset="0"/>
              <a:buChar char="•"/>
            </a:pPr>
            <a:r>
              <a:rPr lang="nb-NO" smtClean="0"/>
              <a:t>A new analysis would need resources that are already allocated to other work</a:t>
            </a:r>
          </a:p>
          <a:p>
            <a:pPr>
              <a:buFontTx/>
              <a:buChar char="•"/>
            </a:pPr>
            <a:r>
              <a:rPr lang="nb-NO" smtClean="0"/>
              <a:t>The trend report should feed into the WGE-EMEP assessment report</a:t>
            </a:r>
          </a:p>
          <a:p>
            <a:pPr>
              <a:buFontTx/>
              <a:buChar char="•"/>
            </a:pPr>
            <a:r>
              <a:rPr lang="nb-NO" smtClean="0"/>
              <a:t>Structure of the report </a:t>
            </a:r>
          </a:p>
          <a:p>
            <a:pPr lvl="1">
              <a:buFont typeface="Arial" pitchFamily="34" charset="0"/>
              <a:buChar char="•"/>
            </a:pPr>
            <a:r>
              <a:rPr lang="nb-NO" smtClean="0"/>
              <a:t>Organized by pollutant</a:t>
            </a:r>
          </a:p>
          <a:p>
            <a:pPr lvl="1">
              <a:buFont typeface="Arial" pitchFamily="34" charset="0"/>
              <a:buChar char="•"/>
            </a:pPr>
            <a:r>
              <a:rPr lang="nb-NO" smtClean="0"/>
              <a:t>Period: 1990-2012 (preferably)</a:t>
            </a:r>
          </a:p>
          <a:p>
            <a:pPr lvl="1">
              <a:buFont typeface="Arial" pitchFamily="34" charset="0"/>
              <a:buChar char="•"/>
            </a:pPr>
            <a:r>
              <a:rPr lang="nb-NO" smtClean="0"/>
              <a:t>Methods: as this trend analysis is based on existing trend analyses, difficult to make demands. Mann-Kendall tests, preferably.</a:t>
            </a:r>
          </a:p>
          <a:p>
            <a:pPr>
              <a:buFontTx/>
              <a:buChar char="•"/>
            </a:pPr>
            <a:endParaRPr lang="nb-NO" smtClean="0"/>
          </a:p>
          <a:p>
            <a:endParaRPr lang="nb-NO" smtClean="0"/>
          </a:p>
        </p:txBody>
      </p:sp>
      <p:pic>
        <p:nvPicPr>
          <p:cNvPr id="4" name="Picture 14" descr="Wge_high"/>
          <p:cNvPicPr>
            <a:picLocks noChangeAspect="1" noChangeArrowheads="1"/>
          </p:cNvPicPr>
          <p:nvPr/>
        </p:nvPicPr>
        <p:blipFill>
          <a:blip r:embed="rId2" cstate="print"/>
          <a:srcRect/>
          <a:stretch>
            <a:fillRect/>
          </a:stretch>
        </p:blipFill>
        <p:spPr bwMode="auto">
          <a:xfrm>
            <a:off x="6944867" y="6599238"/>
            <a:ext cx="3475483" cy="506412"/>
          </a:xfrm>
          <a:prstGeom prst="rect">
            <a:avLst/>
          </a:prstGeom>
          <a:noFill/>
          <a:ln w="9525">
            <a:noFill/>
            <a:miter lim="800000"/>
            <a:headEnd/>
            <a:tailEnd/>
          </a:ln>
        </p:spPr>
      </p:pic>
      <p:sp>
        <p:nvSpPr>
          <p:cNvPr id="6" name="Rectangle 5"/>
          <p:cNvSpPr/>
          <p:nvPr/>
        </p:nvSpPr>
        <p:spPr>
          <a:xfrm>
            <a:off x="7620001" y="250908"/>
            <a:ext cx="2571750" cy="338554"/>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 assessment report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nb-NO" smtClean="0"/>
              <a:t>Contribution from EMEP to WGE assessment (on going discussion)</a:t>
            </a:r>
          </a:p>
        </p:txBody>
      </p:sp>
      <p:sp>
        <p:nvSpPr>
          <p:cNvPr id="21507" name="Content Placeholder 2"/>
          <p:cNvSpPr>
            <a:spLocks noGrp="1"/>
          </p:cNvSpPr>
          <p:nvPr>
            <p:ph idx="1"/>
          </p:nvPr>
        </p:nvSpPr>
        <p:spPr/>
        <p:txBody>
          <a:bodyPr/>
          <a:lstStyle/>
          <a:p>
            <a:r>
              <a:rPr lang="nb-NO" smtClean="0"/>
              <a:t>For each pollutant, it would be great to get trends in emissions and (measured) deposition (and/or concentrations) for 1990-2012 </a:t>
            </a:r>
          </a:p>
          <a:p>
            <a:pPr lvl="1"/>
            <a:r>
              <a:rPr lang="nb-NO" smtClean="0"/>
              <a:t>For Europe (and nice to get North America)</a:t>
            </a:r>
          </a:p>
          <a:p>
            <a:pPr lvl="1"/>
            <a:r>
              <a:rPr lang="nb-NO" smtClean="0"/>
              <a:t>Perhaps divided into smaller regions</a:t>
            </a:r>
          </a:p>
          <a:p>
            <a:r>
              <a:rPr lang="nb-NO" smtClean="0"/>
              <a:t>EMEP contributed earlier to an ICP Waters trend assessment, where trends in deposition for S and N for Europe (1990-2008) were calculated using a Mann-Kendal test.</a:t>
            </a:r>
          </a:p>
          <a:p>
            <a:pPr lvl="1"/>
            <a:r>
              <a:rPr lang="en-US" smtClean="0"/>
              <a:t>Trends in precipitation chemistry (SO</a:t>
            </a:r>
            <a:r>
              <a:rPr lang="en-US" baseline="-25000" smtClean="0"/>
              <a:t>4</a:t>
            </a:r>
            <a:r>
              <a:rPr lang="en-US" smtClean="0"/>
              <a:t>, NO</a:t>
            </a:r>
            <a:r>
              <a:rPr lang="en-US" baseline="-25000" smtClean="0"/>
              <a:t>3</a:t>
            </a:r>
            <a:r>
              <a:rPr lang="en-US" smtClean="0"/>
              <a:t>, NH</a:t>
            </a:r>
            <a:r>
              <a:rPr lang="en-US" baseline="-25000" smtClean="0"/>
              <a:t>4</a:t>
            </a:r>
            <a:r>
              <a:rPr lang="en-US" smtClean="0"/>
              <a:t>, base cations and H</a:t>
            </a:r>
            <a:r>
              <a:rPr lang="en-US" baseline="30000" smtClean="0"/>
              <a:t>+</a:t>
            </a:r>
            <a:r>
              <a:rPr lang="en-US" smtClean="0"/>
              <a:t>) from 27 European sites (EMEP) and 34 North American sites) </a:t>
            </a:r>
          </a:p>
          <a:p>
            <a:pPr lvl="2"/>
            <a:r>
              <a:rPr lang="en-US" smtClean="0"/>
              <a:t>for the period 1990-2008, </a:t>
            </a:r>
          </a:p>
          <a:p>
            <a:pPr lvl="2"/>
            <a:r>
              <a:rPr lang="en-US" smtClean="0"/>
              <a:t>for the two 10-year periods 1990-1999 and 1999-2008.</a:t>
            </a:r>
            <a:endParaRPr lang="nb-NO" smtClean="0"/>
          </a:p>
          <a:p>
            <a:endParaRPr lang="nb-NO" smtClean="0"/>
          </a:p>
        </p:txBody>
      </p:sp>
      <p:sp>
        <p:nvSpPr>
          <p:cNvPr id="4" name="Rectangle 3"/>
          <p:cNvSpPr/>
          <p:nvPr/>
        </p:nvSpPr>
        <p:spPr>
          <a:xfrm>
            <a:off x="8229600" y="6445656"/>
            <a:ext cx="1962149" cy="369332"/>
          </a:xfrm>
          <a:prstGeom prst="rect">
            <a:avLst/>
          </a:prstGeom>
          <a:solidFill>
            <a:schemeClr val="bg1"/>
          </a:solidFill>
        </p:spPr>
        <p:txBody>
          <a:bodyPr wrap="square" rtlCol="0" anchor="ctr">
            <a:spAutoFit/>
          </a:bodyPr>
          <a:lstStyle/>
          <a:p>
            <a:pPr algn="ctr"/>
            <a:endParaRPr lang="en-GB" sz="1800" smtClean="0">
              <a:solidFill>
                <a:srgbClr val="0033CC"/>
              </a:solidFill>
              <a:latin typeface="+mn-lt"/>
            </a:endParaRPr>
          </a:p>
        </p:txBody>
      </p:sp>
      <p:pic>
        <p:nvPicPr>
          <p:cNvPr id="5" name="Picture 14" descr="Wge_high"/>
          <p:cNvPicPr>
            <a:picLocks noChangeAspect="1" noChangeArrowheads="1"/>
          </p:cNvPicPr>
          <p:nvPr/>
        </p:nvPicPr>
        <p:blipFill>
          <a:blip r:embed="rId2" cstate="print"/>
          <a:srcRect/>
          <a:stretch>
            <a:fillRect/>
          </a:stretch>
        </p:blipFill>
        <p:spPr bwMode="auto">
          <a:xfrm>
            <a:off x="6944867" y="6599238"/>
            <a:ext cx="3475483" cy="506412"/>
          </a:xfrm>
          <a:prstGeom prst="rect">
            <a:avLst/>
          </a:prstGeom>
          <a:noFill/>
          <a:ln w="9525">
            <a:noFill/>
            <a:miter lim="800000"/>
            <a:headEnd/>
            <a:tailEnd/>
          </a:ln>
        </p:spPr>
      </p:pic>
      <p:sp>
        <p:nvSpPr>
          <p:cNvPr id="6" name="Rectangle 5"/>
          <p:cNvSpPr/>
          <p:nvPr/>
        </p:nvSpPr>
        <p:spPr>
          <a:xfrm>
            <a:off x="7620001" y="250908"/>
            <a:ext cx="2571750" cy="338554"/>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 assessment report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re 1"/>
          <p:cNvSpPr>
            <a:spLocks noGrp="1"/>
          </p:cNvSpPr>
          <p:nvPr>
            <p:ph type="title"/>
          </p:nvPr>
        </p:nvSpPr>
        <p:spPr/>
        <p:txBody>
          <a:bodyPr/>
          <a:lstStyle/>
          <a:p>
            <a:pPr eaLnBrk="1" hangingPunct="1"/>
            <a:r>
              <a:rPr lang="en-GB" altLang="en-US" dirty="0" smtClean="0"/>
              <a:t>What can be learnt </a:t>
            </a:r>
            <a:r>
              <a:rPr lang="en-GB" altLang="en-US" smtClean="0"/>
              <a:t>from more than 25 </a:t>
            </a:r>
            <a:r>
              <a:rPr lang="en-GB" altLang="en-US" dirty="0" smtClean="0"/>
              <a:t>years </a:t>
            </a:r>
            <a:r>
              <a:rPr lang="en-GB" altLang="en-US" smtClean="0"/>
              <a:t>of work on effects on air pollution within </a:t>
            </a:r>
            <a:r>
              <a:rPr lang="en-GB" altLang="en-US" dirty="0" smtClean="0"/>
              <a:t>the UNECE community?</a:t>
            </a:r>
          </a:p>
        </p:txBody>
      </p:sp>
      <p:sp>
        <p:nvSpPr>
          <p:cNvPr id="5124" name="Espace réservé du contenu 2"/>
          <p:cNvSpPr>
            <a:spLocks noGrp="1"/>
          </p:cNvSpPr>
          <p:nvPr>
            <p:ph idx="1"/>
          </p:nvPr>
        </p:nvSpPr>
        <p:spPr>
          <a:xfrm>
            <a:off x="838200" y="1812925"/>
            <a:ext cx="9167813" cy="1103313"/>
          </a:xfrm>
        </p:spPr>
        <p:txBody>
          <a:bodyPr/>
          <a:lstStyle/>
          <a:p>
            <a:pPr eaLnBrk="1" hangingPunct="1"/>
            <a:r>
              <a:rPr lang="en-GB" altLang="en-US" smtClean="0"/>
              <a:t>Work within the Working Group on Effects is a long story of exchanges between monitoring and modelling communities</a:t>
            </a:r>
          </a:p>
        </p:txBody>
      </p:sp>
      <p:sp>
        <p:nvSpPr>
          <p:cNvPr id="5125" name="Organigramme : Processus 4"/>
          <p:cNvSpPr>
            <a:spLocks noChangeArrowheads="1"/>
          </p:cNvSpPr>
          <p:nvPr/>
        </p:nvSpPr>
        <p:spPr bwMode="auto">
          <a:xfrm>
            <a:off x="4824413" y="3341688"/>
            <a:ext cx="4287837" cy="3768725"/>
          </a:xfrm>
          <a:prstGeom prst="flowChartProcess">
            <a:avLst/>
          </a:prstGeom>
          <a:gradFill rotWithShape="1">
            <a:gsLst>
              <a:gs pos="0">
                <a:srgbClr val="00B050"/>
              </a:gs>
              <a:gs pos="50000">
                <a:srgbClr val="66CCFF"/>
              </a:gs>
              <a:gs pos="100000">
                <a:srgbClr val="66CCFF"/>
              </a:gs>
            </a:gsLst>
            <a:lin ang="0" scaled="1"/>
          </a:gradFill>
          <a:ln w="12700" algn="ctr">
            <a:solidFill>
              <a:schemeClr val="tx1"/>
            </a:solidFill>
            <a:round/>
            <a:headEnd/>
            <a:tailEnd/>
          </a:ln>
        </p:spPr>
        <p:txBody>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algn="ctr"/>
            <a:r>
              <a:rPr lang="en-GB" altLang="en-US" sz="2000" b="1">
                <a:latin typeface="Century Gothic" pitchFamily="34" charset="0"/>
              </a:rPr>
              <a:t>Modelling</a:t>
            </a:r>
          </a:p>
        </p:txBody>
      </p:sp>
      <p:sp>
        <p:nvSpPr>
          <p:cNvPr id="4" name="Ellipse 3"/>
          <p:cNvSpPr/>
          <p:nvPr/>
        </p:nvSpPr>
        <p:spPr bwMode="auto">
          <a:xfrm>
            <a:off x="393700" y="3689350"/>
            <a:ext cx="5265738" cy="2743200"/>
          </a:xfrm>
          <a:prstGeom prst="ellipse">
            <a:avLst/>
          </a:prstGeom>
          <a:gradFill flip="none" rotWithShape="1">
            <a:gsLst>
              <a:gs pos="0">
                <a:srgbClr val="00B050"/>
              </a:gs>
              <a:gs pos="50000">
                <a:schemeClr val="bg1"/>
              </a:gs>
            </a:gsLst>
            <a:lin ang="10800000" scaled="1"/>
            <a:tileRect/>
          </a:gradFill>
          <a:ln w="12700" cap="flat" cmpd="sng" algn="ctr">
            <a:solidFill>
              <a:srgbClr val="00B050"/>
            </a:solidFill>
            <a:prstDash val="solid"/>
            <a:round/>
            <a:headEnd type="none" w="med" len="med"/>
            <a:tailEnd type="none" w="med" len="med"/>
          </a:ln>
          <a:effectLst/>
        </p:spPr>
        <p:txBody>
          <a:bodyPr/>
          <a:lstStyle/>
          <a:p>
            <a:pPr algn="ctr" eaLnBrk="0" hangingPunct="0">
              <a:defRPr/>
            </a:pPr>
            <a:r>
              <a:rPr lang="en-GB" sz="2000" b="1">
                <a:latin typeface="Comic Sans MS" pitchFamily="66" charset="0"/>
              </a:rPr>
              <a:t>Monitoring</a:t>
            </a:r>
          </a:p>
          <a:p>
            <a:pPr eaLnBrk="0" hangingPunct="0">
              <a:defRPr/>
            </a:pPr>
            <a:endParaRPr lang="en-GB" sz="2000" b="1">
              <a:latin typeface="Comic Sans MS" pitchFamily="66" charset="0"/>
            </a:endParaRPr>
          </a:p>
        </p:txBody>
      </p:sp>
      <p:sp>
        <p:nvSpPr>
          <p:cNvPr id="7" name="ZoneTexte 6"/>
          <p:cNvSpPr txBox="1"/>
          <p:nvPr/>
        </p:nvSpPr>
        <p:spPr>
          <a:xfrm>
            <a:off x="1040537" y="4461653"/>
            <a:ext cx="4256690" cy="1631216"/>
          </a:xfrm>
          <a:prstGeom prst="rect">
            <a:avLst/>
          </a:prstGeom>
          <a:noFill/>
        </p:spPr>
        <p:txBody>
          <a:bodyPr numCol="2">
            <a:spAutoFit/>
          </a:bodyPr>
          <a:lstStyle/>
          <a:p>
            <a:pPr eaLnBrk="0" hangingPunct="0">
              <a:defRPr/>
            </a:pPr>
            <a:r>
              <a:rPr lang="en-GB" sz="2000">
                <a:latin typeface="Comic Sans MS" pitchFamily="66" charset="0"/>
              </a:rPr>
              <a:t>Waters </a:t>
            </a:r>
          </a:p>
          <a:p>
            <a:pPr eaLnBrk="0" hangingPunct="0">
              <a:defRPr/>
            </a:pPr>
            <a:r>
              <a:rPr lang="en-GB" sz="2000">
                <a:latin typeface="Comic Sans MS" pitchFamily="66" charset="0"/>
              </a:rPr>
              <a:t>Forests</a:t>
            </a:r>
          </a:p>
          <a:p>
            <a:pPr eaLnBrk="0" hangingPunct="0">
              <a:defRPr/>
            </a:pPr>
            <a:r>
              <a:rPr lang="en-GB" sz="2000">
                <a:latin typeface="Comic Sans MS" pitchFamily="66" charset="0"/>
              </a:rPr>
              <a:t>Mosses</a:t>
            </a:r>
          </a:p>
          <a:p>
            <a:pPr eaLnBrk="0" hangingPunct="0">
              <a:defRPr/>
            </a:pPr>
            <a:r>
              <a:rPr lang="en-GB" sz="2000">
                <a:latin typeface="Comic Sans MS" pitchFamily="66" charset="0"/>
              </a:rPr>
              <a:t>Lichens</a:t>
            </a:r>
          </a:p>
          <a:p>
            <a:pPr eaLnBrk="0" hangingPunct="0">
              <a:defRPr/>
            </a:pPr>
            <a:r>
              <a:rPr lang="en-GB" sz="2000">
                <a:latin typeface="Comic Sans MS" pitchFamily="66" charset="0"/>
              </a:rPr>
              <a:t>Grasslands</a:t>
            </a:r>
          </a:p>
          <a:p>
            <a:pPr eaLnBrk="0" hangingPunct="0">
              <a:defRPr/>
            </a:pPr>
            <a:r>
              <a:rPr lang="en-GB" sz="2000">
                <a:latin typeface="Comic Sans MS" pitchFamily="66" charset="0"/>
              </a:rPr>
              <a:t>Glass</a:t>
            </a:r>
          </a:p>
          <a:p>
            <a:pPr eaLnBrk="0" hangingPunct="0">
              <a:defRPr/>
            </a:pPr>
            <a:r>
              <a:rPr lang="en-GB" sz="2000">
                <a:latin typeface="Comic Sans MS" pitchFamily="66" charset="0"/>
              </a:rPr>
              <a:t>Built structures</a:t>
            </a:r>
          </a:p>
          <a:p>
            <a:pPr eaLnBrk="0" hangingPunct="0">
              <a:defRPr/>
            </a:pPr>
            <a:r>
              <a:rPr lang="en-GB" sz="2000">
                <a:latin typeface="Comic Sans MS" pitchFamily="66" charset="0"/>
              </a:rPr>
              <a:t>Epidemiology</a:t>
            </a:r>
          </a:p>
          <a:p>
            <a:pPr>
              <a:defRPr/>
            </a:pPr>
            <a:endParaRPr lang="en-GB" sz="2000" dirty="0">
              <a:solidFill>
                <a:srgbClr val="0033CC"/>
              </a:solidFill>
              <a:latin typeface="Arial" pitchFamily="34" charset="0"/>
              <a:cs typeface="Arial" pitchFamily="34" charset="0"/>
            </a:endParaRPr>
          </a:p>
        </p:txBody>
      </p:sp>
      <p:sp>
        <p:nvSpPr>
          <p:cNvPr id="5128" name="ZoneTexte 7"/>
          <p:cNvSpPr txBox="1">
            <a:spLocks noChangeArrowheads="1"/>
          </p:cNvSpPr>
          <p:nvPr/>
        </p:nvSpPr>
        <p:spPr bwMode="auto">
          <a:xfrm>
            <a:off x="5265738" y="3760788"/>
            <a:ext cx="3798887"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eaLnBrk="1" hangingPunct="1"/>
            <a:r>
              <a:rPr lang="en-GB" altLang="en-US" sz="2000">
                <a:solidFill>
                  <a:srgbClr val="0033CC"/>
                </a:solidFill>
                <a:latin typeface="Arial" pitchFamily="34" charset="0"/>
                <a:cs typeface="Arial" pitchFamily="34" charset="0"/>
              </a:rPr>
              <a:t>Dose response functions</a:t>
            </a:r>
          </a:p>
          <a:p>
            <a:pPr eaLnBrk="1" hangingPunct="1"/>
            <a:r>
              <a:rPr lang="en-GB" altLang="en-US" sz="2000">
                <a:solidFill>
                  <a:srgbClr val="0033CC"/>
                </a:solidFill>
                <a:latin typeface="Arial" pitchFamily="34" charset="0"/>
                <a:cs typeface="Arial" pitchFamily="34" charset="0"/>
              </a:rPr>
              <a:t>Critical loads and levels</a:t>
            </a:r>
          </a:p>
          <a:p>
            <a:pPr eaLnBrk="1" hangingPunct="1"/>
            <a:r>
              <a:rPr lang="en-GB" altLang="en-US" sz="2000">
                <a:solidFill>
                  <a:srgbClr val="0033CC"/>
                </a:solidFill>
                <a:latin typeface="Arial" pitchFamily="34" charset="0"/>
                <a:cs typeface="Arial" pitchFamily="34" charset="0"/>
              </a:rPr>
              <a:t>Area average exceedances</a:t>
            </a:r>
          </a:p>
          <a:p>
            <a:pPr eaLnBrk="1" hangingPunct="1"/>
            <a:r>
              <a:rPr lang="en-GB" altLang="en-US" sz="2000" smtClean="0">
                <a:solidFill>
                  <a:srgbClr val="0033CC"/>
                </a:solidFill>
                <a:latin typeface="Arial" pitchFamily="34" charset="0"/>
                <a:cs typeface="Arial" pitchFamily="34" charset="0"/>
              </a:rPr>
              <a:t>Target loads</a:t>
            </a:r>
          </a:p>
          <a:p>
            <a:pPr eaLnBrk="1" hangingPunct="1"/>
            <a:r>
              <a:rPr lang="en-GB" altLang="en-US" sz="2000" smtClean="0">
                <a:solidFill>
                  <a:srgbClr val="0033CC"/>
                </a:solidFill>
                <a:latin typeface="Arial" pitchFamily="34" charset="0"/>
                <a:cs typeface="Arial" pitchFamily="34" charset="0"/>
              </a:rPr>
              <a:t>PODy</a:t>
            </a:r>
            <a:endParaRPr lang="en-GB" altLang="en-US" sz="2000">
              <a:solidFill>
                <a:srgbClr val="0033CC"/>
              </a:solidFill>
              <a:latin typeface="Arial" pitchFamily="34" charset="0"/>
              <a:cs typeface="Arial" pitchFamily="34" charset="0"/>
            </a:endParaRPr>
          </a:p>
          <a:p>
            <a:pPr eaLnBrk="1" hangingPunct="1"/>
            <a:r>
              <a:rPr lang="en-GB" altLang="en-US" sz="2000" smtClean="0">
                <a:solidFill>
                  <a:srgbClr val="0033CC"/>
                </a:solidFill>
                <a:latin typeface="Arial" pitchFamily="34" charset="0"/>
                <a:cs typeface="Arial" pitchFamily="34" charset="0"/>
              </a:rPr>
              <a:t>Acceptable </a:t>
            </a:r>
            <a:r>
              <a:rPr lang="en-GB" altLang="en-US" sz="2000">
                <a:solidFill>
                  <a:srgbClr val="0033CC"/>
                </a:solidFill>
                <a:latin typeface="Arial" pitchFamily="34" charset="0"/>
                <a:cs typeface="Arial" pitchFamily="34" charset="0"/>
              </a:rPr>
              <a:t>corrosion rates</a:t>
            </a:r>
          </a:p>
          <a:p>
            <a:pPr eaLnBrk="1" hangingPunct="1"/>
            <a:r>
              <a:rPr lang="en-GB" altLang="en-US" sz="2000">
                <a:solidFill>
                  <a:srgbClr val="0033CC"/>
                </a:solidFill>
                <a:latin typeface="Arial" pitchFamily="34" charset="0"/>
                <a:cs typeface="Arial" pitchFamily="34" charset="0"/>
              </a:rPr>
              <a:t>Air quality guidelines</a:t>
            </a:r>
          </a:p>
          <a:p>
            <a:pPr eaLnBrk="1" hangingPunct="1"/>
            <a:r>
              <a:rPr lang="en-GB" altLang="en-US" sz="2000">
                <a:solidFill>
                  <a:srgbClr val="0033CC"/>
                </a:solidFill>
                <a:latin typeface="Arial" pitchFamily="34" charset="0"/>
                <a:cs typeface="Arial" pitchFamily="34" charset="0"/>
              </a:rPr>
              <a:t>YOLL</a:t>
            </a:r>
          </a:p>
          <a:p>
            <a:pPr eaLnBrk="1" hangingPunct="1"/>
            <a:r>
              <a:rPr lang="en-GB" altLang="en-US" sz="2000">
                <a:solidFill>
                  <a:srgbClr val="0033CC"/>
                </a:solidFill>
                <a:latin typeface="Arial" pitchFamily="34" charset="0"/>
                <a:cs typeface="Arial" pitchFamily="34" charset="0"/>
              </a:rPr>
              <a:t>DALY</a:t>
            </a:r>
          </a:p>
          <a:p>
            <a:pPr eaLnBrk="1" hangingPunct="1"/>
            <a:r>
              <a:rPr lang="en-GB" altLang="en-US" sz="2000">
                <a:solidFill>
                  <a:srgbClr val="0033CC"/>
                </a:solidFill>
                <a:latin typeface="Arial" pitchFamily="34" charset="0"/>
                <a:cs typeface="Arial" pitchFamily="34" charset="0"/>
              </a:rPr>
              <a:t>…</a:t>
            </a:r>
          </a:p>
          <a:p>
            <a:pPr eaLnBrk="1" hangingPunct="1"/>
            <a:endParaRPr lang="en-GB" altLang="en-US" sz="2000">
              <a:solidFill>
                <a:srgbClr val="0033CC"/>
              </a:solidFill>
              <a:latin typeface="Arial" pitchFamily="34" charset="0"/>
              <a:cs typeface="Arial" pitchFamily="34" charset="0"/>
            </a:endParaRPr>
          </a:p>
        </p:txBody>
      </p:sp>
      <p:grpSp>
        <p:nvGrpSpPr>
          <p:cNvPr id="13" name="Groupe 12"/>
          <p:cNvGrpSpPr/>
          <p:nvPr/>
        </p:nvGrpSpPr>
        <p:grpSpPr>
          <a:xfrm>
            <a:off x="3325813" y="2601913"/>
            <a:ext cx="2019300" cy="1508125"/>
            <a:chOff x="3325813" y="2601913"/>
            <a:chExt cx="2019300" cy="1508125"/>
          </a:xfrm>
        </p:grpSpPr>
        <p:sp>
          <p:nvSpPr>
            <p:cNvPr id="10" name="Arrondir un rectangle avec un coin diagonal 9"/>
            <p:cNvSpPr/>
            <p:nvPr/>
          </p:nvSpPr>
          <p:spPr bwMode="auto">
            <a:xfrm>
              <a:off x="3389313" y="2601913"/>
              <a:ext cx="1955800" cy="723900"/>
            </a:xfrm>
            <a:prstGeom prst="round2DiagRect">
              <a:avLst/>
            </a:prstGeom>
            <a:gradFill flip="none" rotWithShape="1">
              <a:gsLst>
                <a:gs pos="0">
                  <a:srgbClr val="5E9EFF"/>
                </a:gs>
                <a:gs pos="39999">
                  <a:srgbClr val="85C2FF"/>
                </a:gs>
                <a:gs pos="70000">
                  <a:srgbClr val="C4D6EB"/>
                </a:gs>
                <a:gs pos="100000">
                  <a:srgbClr val="FFEBFA"/>
                </a:gs>
              </a:gsLst>
              <a:lin ang="5400000" scaled="1"/>
              <a:tileRect/>
            </a:gradFill>
            <a:ln w="12700" cap="flat" cmpd="sng" algn="ctr">
              <a:solidFill>
                <a:schemeClr val="tx1"/>
              </a:solidFill>
              <a:prstDash val="solid"/>
              <a:round/>
              <a:headEnd type="none" w="med" len="med"/>
              <a:tailEnd type="none" w="med" len="med"/>
            </a:ln>
            <a:effectLst/>
          </p:spPr>
          <p:txBody>
            <a:bodyPr/>
            <a:lstStyle/>
            <a:p>
              <a:pPr eaLnBrk="0" hangingPunct="0">
                <a:defRPr/>
              </a:pPr>
              <a:endParaRPr lang="en-GB"/>
            </a:p>
          </p:txBody>
        </p:sp>
        <p:sp>
          <p:nvSpPr>
            <p:cNvPr id="5129" name="ZoneTexte 8"/>
            <p:cNvSpPr txBox="1">
              <a:spLocks noChangeArrowheads="1"/>
            </p:cNvSpPr>
            <p:nvPr/>
          </p:nvSpPr>
          <p:spPr bwMode="auto">
            <a:xfrm>
              <a:off x="3814763" y="2679700"/>
              <a:ext cx="14779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eaLnBrk="1" hangingPunct="1"/>
              <a:r>
                <a:rPr lang="en-GB" altLang="en-US" sz="2000">
                  <a:solidFill>
                    <a:srgbClr val="0033CC"/>
                  </a:solidFill>
                  <a:latin typeface="Arial" pitchFamily="34" charset="0"/>
                  <a:cs typeface="Arial" pitchFamily="34" charset="0"/>
                </a:rPr>
                <a:t>EMEP data</a:t>
              </a:r>
            </a:p>
          </p:txBody>
        </p:sp>
        <p:sp>
          <p:nvSpPr>
            <p:cNvPr id="5130" name="Double flèche horizontale 10"/>
            <p:cNvSpPr>
              <a:spLocks noChangeArrowheads="1"/>
            </p:cNvSpPr>
            <p:nvPr/>
          </p:nvSpPr>
          <p:spPr bwMode="auto">
            <a:xfrm rot="-3203361">
              <a:off x="3042444" y="3399632"/>
              <a:ext cx="977900" cy="411162"/>
            </a:xfrm>
            <a:prstGeom prst="leftRightArrow">
              <a:avLst>
                <a:gd name="adj1" fmla="val 50000"/>
                <a:gd name="adj2" fmla="val 49869"/>
              </a:avLst>
            </a:prstGeom>
            <a:gradFill rotWithShape="1">
              <a:gsLst>
                <a:gs pos="0">
                  <a:srgbClr val="FFE5FF"/>
                </a:gs>
                <a:gs pos="100000">
                  <a:srgbClr val="00B050"/>
                </a:gs>
              </a:gsLst>
              <a:lin ang="10800000" scaled="1"/>
            </a:gradFill>
            <a:ln w="12700" algn="ctr">
              <a:solidFill>
                <a:schemeClr val="tx1"/>
              </a:solidFill>
              <a:round/>
              <a:headEnd/>
              <a:tailEnd/>
            </a:ln>
          </p:spPr>
          <p:txBody>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endParaRPr lang="en-GB" altLang="en-US"/>
            </a:p>
          </p:txBody>
        </p:sp>
        <p:sp>
          <p:nvSpPr>
            <p:cNvPr id="5131" name="Double flèche horizontale 11"/>
            <p:cNvSpPr>
              <a:spLocks noChangeArrowheads="1"/>
            </p:cNvSpPr>
            <p:nvPr/>
          </p:nvSpPr>
          <p:spPr bwMode="auto">
            <a:xfrm rot="-6862001">
              <a:off x="4519613" y="3416300"/>
              <a:ext cx="977900" cy="409575"/>
            </a:xfrm>
            <a:prstGeom prst="leftRightArrow">
              <a:avLst>
                <a:gd name="adj1" fmla="val 50000"/>
                <a:gd name="adj2" fmla="val 50062"/>
              </a:avLst>
            </a:prstGeom>
            <a:gradFill rotWithShape="1">
              <a:gsLst>
                <a:gs pos="0">
                  <a:srgbClr val="FFE5FF"/>
                </a:gs>
                <a:gs pos="100000">
                  <a:srgbClr val="00B050"/>
                </a:gs>
              </a:gsLst>
              <a:lin ang="10800000" scaled="1"/>
            </a:gradFill>
            <a:ln w="12700" algn="ctr">
              <a:solidFill>
                <a:schemeClr val="tx1"/>
              </a:solidFill>
              <a:round/>
              <a:headEnd/>
              <a:tailEnd/>
            </a:ln>
          </p:spPr>
          <p:txBody>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endParaRPr lang="en-GB" altLang="en-US"/>
            </a:p>
          </p:txBody>
        </p:sp>
      </p:grpSp>
      <p:sp>
        <p:nvSpPr>
          <p:cNvPr id="12" name="Rectangle 11"/>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ctr"/>
            <a:r>
              <a:rPr lang="en-GB" sz="1600" smtClean="0">
                <a:solidFill>
                  <a:schemeClr val="bg2">
                    <a:lumMod val="75000"/>
                  </a:schemeClr>
                </a:solidFill>
                <a:latin typeface="+mn-lt"/>
              </a:rPr>
              <a:t>Introduction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3" cstate="print"/>
          <a:srcRect/>
          <a:stretch>
            <a:fillRect/>
          </a:stretch>
        </p:blipFill>
        <p:spPr bwMode="auto">
          <a:xfrm>
            <a:off x="0" y="3286125"/>
            <a:ext cx="5638800" cy="3952875"/>
          </a:xfrm>
          <a:prstGeom prst="rect">
            <a:avLst/>
          </a:prstGeom>
          <a:noFill/>
          <a:ln w="9525">
            <a:noFill/>
            <a:miter lim="800000"/>
            <a:headEnd/>
            <a:tailEnd/>
          </a:ln>
          <a:effectLst/>
        </p:spPr>
      </p:pic>
      <p:pic>
        <p:nvPicPr>
          <p:cNvPr id="39939" name="Picture 3"/>
          <p:cNvPicPr>
            <a:picLocks noChangeAspect="1" noChangeArrowheads="1"/>
          </p:cNvPicPr>
          <p:nvPr/>
        </p:nvPicPr>
        <p:blipFill>
          <a:blip r:embed="rId4" cstate="print"/>
          <a:srcRect/>
          <a:stretch>
            <a:fillRect/>
          </a:stretch>
        </p:blipFill>
        <p:spPr bwMode="auto">
          <a:xfrm>
            <a:off x="0" y="0"/>
            <a:ext cx="5600700" cy="3971925"/>
          </a:xfrm>
          <a:prstGeom prst="rect">
            <a:avLst/>
          </a:prstGeom>
          <a:noFill/>
          <a:ln w="9525">
            <a:noFill/>
            <a:miter lim="800000"/>
            <a:headEnd/>
            <a:tailEnd/>
          </a:ln>
          <a:effectLst/>
        </p:spPr>
      </p:pic>
      <p:pic>
        <p:nvPicPr>
          <p:cNvPr id="39942" name="Picture 6"/>
          <p:cNvPicPr>
            <a:picLocks noChangeAspect="1" noChangeArrowheads="1"/>
          </p:cNvPicPr>
          <p:nvPr/>
        </p:nvPicPr>
        <p:blipFill>
          <a:blip r:embed="rId5" cstate="print"/>
          <a:srcRect/>
          <a:stretch>
            <a:fillRect/>
          </a:stretch>
        </p:blipFill>
        <p:spPr bwMode="auto">
          <a:xfrm>
            <a:off x="4791075" y="3286125"/>
            <a:ext cx="5686425" cy="3952875"/>
          </a:xfrm>
          <a:prstGeom prst="rect">
            <a:avLst/>
          </a:prstGeom>
          <a:noFill/>
          <a:ln w="9525">
            <a:noFill/>
            <a:miter lim="800000"/>
            <a:headEnd/>
            <a:tailEnd/>
          </a:ln>
          <a:effectLst/>
        </p:spPr>
      </p:pic>
      <p:pic>
        <p:nvPicPr>
          <p:cNvPr id="39940" name="Picture 4"/>
          <p:cNvPicPr>
            <a:picLocks noChangeAspect="1" noChangeArrowheads="1"/>
          </p:cNvPicPr>
          <p:nvPr/>
        </p:nvPicPr>
        <p:blipFill>
          <a:blip r:embed="rId6" cstate="print"/>
          <a:srcRect/>
          <a:stretch>
            <a:fillRect/>
          </a:stretch>
        </p:blipFill>
        <p:spPr bwMode="auto">
          <a:xfrm>
            <a:off x="4829175" y="0"/>
            <a:ext cx="5648325" cy="3962400"/>
          </a:xfrm>
          <a:prstGeom prst="rect">
            <a:avLst/>
          </a:prstGeom>
          <a:noFill/>
          <a:ln w="9525">
            <a:noFill/>
            <a:miter lim="800000"/>
            <a:headEnd/>
            <a:tailEnd/>
          </a:ln>
          <a:effectLst/>
        </p:spPr>
      </p:pic>
      <p:pic>
        <p:nvPicPr>
          <p:cNvPr id="7"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0"/>
            <a:ext cx="5133109" cy="7257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a:xfrm>
            <a:off x="827089" y="4651375"/>
            <a:ext cx="7383462" cy="1438275"/>
          </a:xfrm>
        </p:spPr>
        <p:txBody>
          <a:bodyPr/>
          <a:lstStyle/>
          <a:p>
            <a:pPr eaLnBrk="1" hangingPunct="1">
              <a:defRPr/>
            </a:pPr>
            <a:r>
              <a:rPr lang="en-GB" smtClean="0">
                <a:solidFill>
                  <a:schemeClr val="bg1"/>
                </a:solidFill>
              </a:rPr>
              <a:t>Thank you for your attention</a:t>
            </a:r>
            <a:endParaRPr lang="en-GB">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GB" smtClean="0"/>
              <a:t>ICP Waters regions</a:t>
            </a:r>
            <a:endParaRPr lang="en-GB"/>
          </a:p>
        </p:txBody>
      </p:sp>
      <p:pic>
        <p:nvPicPr>
          <p:cNvPr id="39938" name="Picture 2"/>
          <p:cNvPicPr>
            <a:picLocks noChangeAspect="1" noChangeArrowheads="1"/>
          </p:cNvPicPr>
          <p:nvPr/>
        </p:nvPicPr>
        <p:blipFill>
          <a:blip r:embed="rId2" cstate="print"/>
          <a:srcRect/>
          <a:stretch>
            <a:fillRect/>
          </a:stretch>
        </p:blipFill>
        <p:spPr bwMode="auto">
          <a:xfrm>
            <a:off x="859620" y="1767243"/>
            <a:ext cx="4257675" cy="3467100"/>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cstate="print"/>
          <a:srcRect/>
          <a:stretch>
            <a:fillRect/>
          </a:stretch>
        </p:blipFill>
        <p:spPr bwMode="auto">
          <a:xfrm>
            <a:off x="5737273" y="1776768"/>
            <a:ext cx="4219575" cy="3448050"/>
          </a:xfrm>
          <a:prstGeom prst="rect">
            <a:avLst/>
          </a:prstGeom>
          <a:noFill/>
          <a:ln w="9525">
            <a:noFill/>
            <a:miter lim="800000"/>
            <a:headEnd/>
            <a:tailEnd/>
          </a:ln>
          <a:effectLst/>
        </p:spPr>
      </p:pic>
      <p:sp>
        <p:nvSpPr>
          <p:cNvPr id="7" name="ZoneTexte 13"/>
          <p:cNvSpPr txBox="1">
            <a:spLocks noChangeArrowheads="1"/>
          </p:cNvSpPr>
          <p:nvPr/>
        </p:nvSpPr>
        <p:spPr bwMode="auto">
          <a:xfrm>
            <a:off x="3288599" y="6731553"/>
            <a:ext cx="4026602" cy="339006"/>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marL="0" lvl="1" eaLnBrk="1" hangingPunct="1"/>
            <a:r>
              <a:rPr lang="en-GB" altLang="en-US" sz="1600" i="1">
                <a:latin typeface="Calibri" pitchFamily="34" charset="0"/>
              </a:rPr>
              <a:t>Garmo et al, </a:t>
            </a:r>
            <a:r>
              <a:rPr lang="en-GB" altLang="en-US" sz="1600" i="1" smtClean="0">
                <a:latin typeface="Calibri" pitchFamily="34" charset="0"/>
              </a:rPr>
              <a:t>2014, Water Air and Soil Pollution</a:t>
            </a:r>
            <a:endParaRPr lang="en-GB" altLang="en-US" sz="1600" i="1">
              <a:latin typeface="Calibri" pitchFamily="34" charset="0"/>
            </a:endParaRPr>
          </a:p>
        </p:txBody>
      </p:sp>
      <p:pic>
        <p:nvPicPr>
          <p:cNvPr id="9" name="Picture 2">
            <a:hlinkClick r:id="rId4" action="ppaction://hlinksldjump"/>
          </p:cNvPr>
          <p:cNvPicPr>
            <a:picLocks noChangeAspect="1" noChangeArrowheads="1"/>
          </p:cNvPicPr>
          <p:nvPr/>
        </p:nvPicPr>
        <p:blipFill>
          <a:blip r:embed="rId5" cstate="print"/>
          <a:srcRect/>
          <a:stretch>
            <a:fillRect/>
          </a:stretch>
        </p:blipFill>
        <p:spPr bwMode="auto">
          <a:xfrm>
            <a:off x="9030639" y="5555411"/>
            <a:ext cx="1243715" cy="1683589"/>
          </a:xfrm>
          <a:prstGeom prst="rect">
            <a:avLst/>
          </a:prstGeom>
          <a:noFill/>
          <a:ln w="9525">
            <a:noFill/>
            <a:miter lim="800000"/>
            <a:headEnd/>
            <a:tailEnd/>
          </a:ln>
        </p:spPr>
      </p:pic>
      <p:sp>
        <p:nvSpPr>
          <p:cNvPr id="10" name="ZoneTexte 6"/>
          <p:cNvSpPr txBox="1">
            <a:spLocks noChangeArrowheads="1"/>
          </p:cNvSpPr>
          <p:nvPr/>
        </p:nvSpPr>
        <p:spPr bwMode="auto">
          <a:xfrm>
            <a:off x="9412295" y="5647763"/>
            <a:ext cx="1065205" cy="251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Waters</a:t>
            </a:r>
            <a:endParaRPr lang="en-GB" altLang="en-US" sz="16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eaLnBrk="1" hangingPunct="1"/>
            <a:r>
              <a:rPr lang="en-GB" altLang="es-ES" smtClean="0"/>
              <a:t>A systematic comparison with air quality trends may help to understand delays in the observation of effects after emission have been reduced. </a:t>
            </a:r>
          </a:p>
        </p:txBody>
      </p:sp>
      <p:sp>
        <p:nvSpPr>
          <p:cNvPr id="4099" name="Espace réservé du contenu 2"/>
          <p:cNvSpPr>
            <a:spLocks noGrp="1"/>
          </p:cNvSpPr>
          <p:nvPr>
            <p:ph idx="1"/>
          </p:nvPr>
        </p:nvSpPr>
        <p:spPr>
          <a:xfrm>
            <a:off x="5081588" y="2925763"/>
            <a:ext cx="4479925" cy="2813050"/>
          </a:xfrm>
        </p:spPr>
        <p:txBody>
          <a:bodyPr/>
          <a:lstStyle/>
          <a:p>
            <a:pPr eaLnBrk="1" hangingPunct="1"/>
            <a:r>
              <a:rPr lang="en-GB" altLang="es-ES" smtClean="0"/>
              <a:t>Delays could be different for different pollutant and/or different ecosystem types</a:t>
            </a:r>
          </a:p>
          <a:p>
            <a:pPr eaLnBrk="1" hangingPunct="1"/>
            <a:endParaRPr lang="en-GB" altLang="es-ES" smtClean="0"/>
          </a:p>
          <a:p>
            <a:pPr eaLnBrk="1" hangingPunct="1"/>
            <a:r>
              <a:rPr lang="en-GB" altLang="es-ES" smtClean="0"/>
              <a:t>Delays are important to know because they may affect the valuation of the effectiveness of the emission reduction</a:t>
            </a:r>
          </a:p>
          <a:p>
            <a:pPr eaLnBrk="1" hangingPunct="1"/>
            <a:endParaRPr lang="en-GB" altLang="es-ES" smtClean="0"/>
          </a:p>
        </p:txBody>
      </p:sp>
      <p:pic>
        <p:nvPicPr>
          <p:cNvPr id="4100" name="Picture 2"/>
          <p:cNvPicPr>
            <a:picLocks noChangeAspect="1" noChangeArrowheads="1"/>
          </p:cNvPicPr>
          <p:nvPr/>
        </p:nvPicPr>
        <p:blipFill>
          <a:blip r:embed="rId3" cstate="print"/>
          <a:srcRect l="4214" t="2773" r="22786"/>
          <a:stretch>
            <a:fillRect/>
          </a:stretch>
        </p:blipFill>
        <p:spPr bwMode="auto">
          <a:xfrm>
            <a:off x="0" y="1890713"/>
            <a:ext cx="4248150" cy="5116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011em_im_dep"/>
          <p:cNvPicPr>
            <a:picLocks noChangeAspect="1" noChangeArrowheads="1"/>
          </p:cNvPicPr>
          <p:nvPr/>
        </p:nvPicPr>
        <p:blipFill>
          <a:blip r:embed="rId3" cstate="print"/>
          <a:srcRect/>
          <a:stretch>
            <a:fillRect/>
          </a:stretch>
        </p:blipFill>
        <p:spPr bwMode="auto">
          <a:xfrm>
            <a:off x="1835309" y="1664991"/>
            <a:ext cx="7061041" cy="4183359"/>
          </a:xfrm>
          <a:prstGeom prst="rect">
            <a:avLst/>
          </a:prstGeom>
          <a:noFill/>
          <a:ln w="9525">
            <a:solidFill>
              <a:schemeClr val="tx1"/>
            </a:solidFill>
            <a:miter lim="800000"/>
            <a:headEnd/>
            <a:tailEnd/>
          </a:ln>
        </p:spPr>
      </p:pic>
      <p:sp>
        <p:nvSpPr>
          <p:cNvPr id="6" name="Titre 5"/>
          <p:cNvSpPr>
            <a:spLocks noGrp="1"/>
          </p:cNvSpPr>
          <p:nvPr>
            <p:ph type="title"/>
          </p:nvPr>
        </p:nvSpPr>
        <p:spPr>
          <a:xfrm>
            <a:off x="482600" y="802005"/>
            <a:ext cx="9525000" cy="561975"/>
          </a:xfrm>
        </p:spPr>
        <p:txBody>
          <a:bodyPr/>
          <a:lstStyle/>
          <a:p>
            <a:pPr lvl="0"/>
            <a:r>
              <a:rPr lang="fr-FR" altLang="en-US" smtClean="0"/>
              <a:t>Effects of atmospheric pollution on human and its environment are now well established</a:t>
            </a:r>
            <a:endParaRPr lang="en-GB"/>
          </a:p>
        </p:txBody>
      </p:sp>
      <p:sp>
        <p:nvSpPr>
          <p:cNvPr id="7" name="Espace réservé du contenu 6"/>
          <p:cNvSpPr>
            <a:spLocks noGrp="1"/>
          </p:cNvSpPr>
          <p:nvPr>
            <p:ph idx="1"/>
          </p:nvPr>
        </p:nvSpPr>
        <p:spPr>
          <a:xfrm>
            <a:off x="1577339" y="5090160"/>
            <a:ext cx="8572501" cy="2148840"/>
          </a:xfrm>
          <a:solidFill>
            <a:schemeClr val="bg1"/>
          </a:solidFill>
        </p:spPr>
        <p:txBody>
          <a:bodyPr lIns="0" rIns="0"/>
          <a:lstStyle/>
          <a:p>
            <a:pPr lvl="1">
              <a:buClr>
                <a:srgbClr val="006600"/>
              </a:buClr>
            </a:pPr>
            <a:r>
              <a:rPr lang="fr-FR" altLang="en-US" sz="1800" smtClean="0"/>
              <a:t>S+N =&gt; corrosion of materials</a:t>
            </a:r>
          </a:p>
          <a:p>
            <a:pPr lvl="1">
              <a:buClr>
                <a:srgbClr val="006600"/>
              </a:buClr>
            </a:pPr>
            <a:r>
              <a:rPr lang="fr-FR" altLang="en-US" sz="1800" smtClean="0"/>
              <a:t>PM =&gt; human health and soiling</a:t>
            </a:r>
          </a:p>
          <a:p>
            <a:pPr lvl="1">
              <a:buClr>
                <a:srgbClr val="006600"/>
              </a:buClr>
            </a:pPr>
            <a:r>
              <a:rPr lang="fr-FR" altLang="en-US" sz="1800" smtClean="0"/>
              <a:t>O</a:t>
            </a:r>
            <a:r>
              <a:rPr lang="fr-FR" altLang="en-US" sz="1800" baseline="-25000" smtClean="0"/>
              <a:t>3</a:t>
            </a:r>
            <a:r>
              <a:rPr lang="fr-FR" altLang="en-US" sz="1800" smtClean="0"/>
              <a:t> =&gt; damages on vegetation, crops, human health</a:t>
            </a:r>
          </a:p>
          <a:p>
            <a:pPr lvl="1">
              <a:buClr>
                <a:schemeClr val="accent2">
                  <a:lumMod val="75000"/>
                </a:schemeClr>
              </a:buClr>
            </a:pPr>
            <a:r>
              <a:rPr lang="fr-FR" altLang="en-US" sz="1800" smtClean="0"/>
              <a:t>S+N =&gt; soils and water acidification</a:t>
            </a:r>
          </a:p>
          <a:p>
            <a:pPr lvl="1">
              <a:buClr>
                <a:schemeClr val="accent2">
                  <a:lumMod val="75000"/>
                </a:schemeClr>
              </a:buClr>
            </a:pPr>
            <a:r>
              <a:rPr lang="fr-FR" altLang="en-US" sz="1800" smtClean="0"/>
              <a:t>N =&gt; soil and water eutrophication, biodiversity decline</a:t>
            </a:r>
          </a:p>
          <a:p>
            <a:pPr lvl="1">
              <a:buClr>
                <a:schemeClr val="accent2">
                  <a:lumMod val="75000"/>
                </a:schemeClr>
              </a:buClr>
            </a:pPr>
            <a:r>
              <a:rPr lang="fr-FR" altLang="en-US" sz="1800" smtClean="0"/>
              <a:t>Heavy metals (&amp; POPs) =&gt; vegetation, biota, human health</a:t>
            </a:r>
          </a:p>
          <a:p>
            <a:pPr lvl="1"/>
            <a:endParaRPr lang="fr-FR" altLang="en-US" sz="1800" smtClean="0"/>
          </a:p>
          <a:p>
            <a:pPr lvl="1"/>
            <a:endParaRPr lang="fr-FR" altLang="en-US" sz="1800" smtClean="0"/>
          </a:p>
        </p:txBody>
      </p:sp>
      <p:sp>
        <p:nvSpPr>
          <p:cNvPr id="8" name="Rectangle 7"/>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Effects</a:t>
            </a:r>
          </a:p>
        </p:txBody>
      </p:sp>
      <p:sp>
        <p:nvSpPr>
          <p:cNvPr id="11" name="Rectangle 3"/>
          <p:cNvSpPr txBox="1">
            <a:spLocks noChangeArrowheads="1"/>
          </p:cNvSpPr>
          <p:nvPr/>
        </p:nvSpPr>
        <p:spPr bwMode="auto">
          <a:xfrm>
            <a:off x="8731138" y="6198394"/>
            <a:ext cx="1343025" cy="84772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612" tIns="46967" rIns="95612" bIns="46967"/>
          <a:lstStyle>
            <a:lvl1pPr marL="361950" indent="-361950" algn="l" defTabSz="966788" rtl="0" eaLnBrk="0" fontAlgn="base" hangingPunct="0">
              <a:spcBef>
                <a:spcPct val="20000"/>
              </a:spcBef>
              <a:spcAft>
                <a:spcPct val="0"/>
              </a:spcAft>
              <a:defRPr sz="2200">
                <a:solidFill>
                  <a:srgbClr val="62398F"/>
                </a:solidFill>
                <a:latin typeface="+mn-lt"/>
                <a:ea typeface="+mn-ea"/>
                <a:cs typeface="+mn-cs"/>
              </a:defRPr>
            </a:lvl1pPr>
            <a:lvl2pPr marL="784225" indent="-300038" algn="l" defTabSz="966788" rtl="0" eaLnBrk="0" fontAlgn="base" hangingPunct="0">
              <a:spcBef>
                <a:spcPct val="20000"/>
              </a:spcBef>
              <a:spcAft>
                <a:spcPct val="0"/>
              </a:spcAft>
              <a:buClr>
                <a:srgbClr val="FF0000"/>
              </a:buClr>
              <a:buSzPct val="100000"/>
              <a:buFont typeface="Wingdings" pitchFamily="2" charset="2"/>
              <a:buChar char="l"/>
              <a:defRPr sz="2200">
                <a:solidFill>
                  <a:schemeClr val="tx1"/>
                </a:solidFill>
                <a:latin typeface="+mn-lt"/>
              </a:defRPr>
            </a:lvl2pPr>
            <a:lvl3pPr marL="1209675" indent="-242888" algn="l" defTabSz="966788" rtl="0" eaLnBrk="0" fontAlgn="base" hangingPunct="0">
              <a:spcBef>
                <a:spcPct val="20000"/>
              </a:spcBef>
              <a:spcAft>
                <a:spcPct val="0"/>
              </a:spcAft>
              <a:buClr>
                <a:srgbClr val="00B050"/>
              </a:buClr>
              <a:buSzPct val="100000"/>
              <a:buFont typeface="Wingdings" pitchFamily="2" charset="2"/>
              <a:buChar char="ð"/>
              <a:defRPr sz="2200">
                <a:solidFill>
                  <a:schemeClr val="tx1"/>
                </a:solidFill>
                <a:latin typeface="+mn-lt"/>
              </a:defRPr>
            </a:lvl3pPr>
            <a:lvl4pPr marL="1689100" indent="-239713" algn="l" defTabSz="966788" rtl="0" eaLnBrk="0" fontAlgn="base" hangingPunct="0">
              <a:spcBef>
                <a:spcPct val="20000"/>
              </a:spcBef>
              <a:spcAft>
                <a:spcPct val="0"/>
              </a:spcAft>
              <a:buClr>
                <a:srgbClr val="0000FF"/>
              </a:buClr>
              <a:buSzPct val="100000"/>
              <a:buFont typeface="Courier New" pitchFamily="49" charset="0"/>
              <a:buChar char="o"/>
              <a:defRPr sz="2200">
                <a:solidFill>
                  <a:schemeClr val="tx1"/>
                </a:solidFill>
                <a:latin typeface="+mn-lt"/>
              </a:defRPr>
            </a:lvl4pPr>
            <a:lvl5pPr marL="2173288" indent="-241300" algn="l" defTabSz="966788" rtl="0" eaLnBrk="0" fontAlgn="base" hangingPunct="0">
              <a:spcBef>
                <a:spcPct val="20000"/>
              </a:spcBef>
              <a:spcAft>
                <a:spcPct val="0"/>
              </a:spcAft>
              <a:buClr>
                <a:srgbClr val="6B6BCF"/>
              </a:buClr>
              <a:buSzPct val="100000"/>
              <a:buFont typeface="Wingdings" pitchFamily="2" charset="2"/>
              <a:buChar char="ü"/>
              <a:defRPr sz="2200">
                <a:solidFill>
                  <a:schemeClr val="tx1"/>
                </a:solidFill>
                <a:latin typeface="+mn-lt"/>
              </a:defRPr>
            </a:lvl5pPr>
            <a:lvl6pPr marL="2630488" indent="-241300" algn="l" defTabSz="966788" rtl="0" eaLnBrk="1" fontAlgn="base" hangingPunct="1">
              <a:spcBef>
                <a:spcPct val="20000"/>
              </a:spcBef>
              <a:spcAft>
                <a:spcPct val="0"/>
              </a:spcAft>
              <a:buSzPct val="100000"/>
              <a:buChar char="»"/>
              <a:defRPr sz="2200">
                <a:solidFill>
                  <a:schemeClr val="tx1"/>
                </a:solidFill>
                <a:latin typeface="+mn-lt"/>
              </a:defRPr>
            </a:lvl6pPr>
            <a:lvl7pPr marL="3087688" indent="-241300" algn="l" defTabSz="966788" rtl="0" eaLnBrk="1" fontAlgn="base" hangingPunct="1">
              <a:spcBef>
                <a:spcPct val="20000"/>
              </a:spcBef>
              <a:spcAft>
                <a:spcPct val="0"/>
              </a:spcAft>
              <a:buSzPct val="100000"/>
              <a:buChar char="»"/>
              <a:defRPr sz="2200">
                <a:solidFill>
                  <a:schemeClr val="tx1"/>
                </a:solidFill>
                <a:latin typeface="+mn-lt"/>
              </a:defRPr>
            </a:lvl7pPr>
            <a:lvl8pPr marL="3544888" indent="-241300" algn="l" defTabSz="966788" rtl="0" eaLnBrk="1" fontAlgn="base" hangingPunct="1">
              <a:spcBef>
                <a:spcPct val="20000"/>
              </a:spcBef>
              <a:spcAft>
                <a:spcPct val="0"/>
              </a:spcAft>
              <a:buSzPct val="100000"/>
              <a:buChar char="»"/>
              <a:defRPr sz="2200">
                <a:solidFill>
                  <a:schemeClr val="tx1"/>
                </a:solidFill>
                <a:latin typeface="+mn-lt"/>
              </a:defRPr>
            </a:lvl8pPr>
            <a:lvl9pPr marL="4002088" indent="-241300" algn="l" defTabSz="966788" rtl="0" eaLnBrk="1" fontAlgn="base" hangingPunct="1">
              <a:spcBef>
                <a:spcPct val="20000"/>
              </a:spcBef>
              <a:spcAft>
                <a:spcPct val="0"/>
              </a:spcAft>
              <a:buSzPct val="100000"/>
              <a:buChar char="»"/>
              <a:defRPr sz="2200">
                <a:solidFill>
                  <a:schemeClr val="tx1"/>
                </a:solidFill>
                <a:latin typeface="+mn-lt"/>
              </a:defRPr>
            </a:lvl9pPr>
          </a:lstStyle>
          <a:p>
            <a:pPr algn="ctr" eaLnBrk="1" hangingPunct="1">
              <a:defRPr/>
            </a:pPr>
            <a:r>
              <a:rPr lang="fr-FR" altLang="es-ES" sz="2000" kern="0" dirty="0" err="1" smtClean="0">
                <a:solidFill>
                  <a:schemeClr val="accent2">
                    <a:lumMod val="75000"/>
                  </a:schemeClr>
                </a:solidFill>
              </a:rPr>
              <a:t>Critical</a:t>
            </a:r>
            <a:r>
              <a:rPr lang="fr-FR" altLang="es-ES" sz="2000" kern="0" dirty="0" smtClean="0">
                <a:solidFill>
                  <a:schemeClr val="accent2">
                    <a:lumMod val="75000"/>
                  </a:schemeClr>
                </a:solidFill>
              </a:rPr>
              <a:t> </a:t>
            </a:r>
          </a:p>
          <a:p>
            <a:pPr algn="ctr" eaLnBrk="1" hangingPunct="1">
              <a:defRPr/>
            </a:pPr>
            <a:r>
              <a:rPr lang="fr-FR" altLang="es-ES" sz="2000" kern="0" dirty="0" err="1" smtClean="0">
                <a:solidFill>
                  <a:schemeClr val="accent2">
                    <a:lumMod val="75000"/>
                  </a:schemeClr>
                </a:solidFill>
              </a:rPr>
              <a:t>Loads</a:t>
            </a:r>
            <a:endParaRPr lang="fr-FR" altLang="es-ES" sz="2000" kern="0" dirty="0" smtClean="0">
              <a:solidFill>
                <a:schemeClr val="accent2">
                  <a:lumMod val="75000"/>
                </a:schemeClr>
              </a:solidFill>
            </a:endParaRPr>
          </a:p>
        </p:txBody>
      </p:sp>
      <p:sp>
        <p:nvSpPr>
          <p:cNvPr id="12" name="Rectangle 3"/>
          <p:cNvSpPr txBox="1">
            <a:spLocks noChangeArrowheads="1"/>
          </p:cNvSpPr>
          <p:nvPr/>
        </p:nvSpPr>
        <p:spPr bwMode="auto">
          <a:xfrm>
            <a:off x="8731138" y="5198195"/>
            <a:ext cx="1343025" cy="84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612" tIns="46967" rIns="95612" bIns="46967"/>
          <a:lstStyle>
            <a:lvl1pPr marL="361950" indent="-361950" algn="l" defTabSz="966788" rtl="0" eaLnBrk="0" fontAlgn="base" hangingPunct="0">
              <a:spcBef>
                <a:spcPct val="20000"/>
              </a:spcBef>
              <a:spcAft>
                <a:spcPct val="0"/>
              </a:spcAft>
              <a:defRPr sz="2200">
                <a:solidFill>
                  <a:srgbClr val="62398F"/>
                </a:solidFill>
                <a:latin typeface="+mn-lt"/>
                <a:ea typeface="+mn-ea"/>
                <a:cs typeface="+mn-cs"/>
              </a:defRPr>
            </a:lvl1pPr>
            <a:lvl2pPr marL="784225" indent="-300038" algn="l" defTabSz="966788" rtl="0" eaLnBrk="0" fontAlgn="base" hangingPunct="0">
              <a:spcBef>
                <a:spcPct val="20000"/>
              </a:spcBef>
              <a:spcAft>
                <a:spcPct val="0"/>
              </a:spcAft>
              <a:buClr>
                <a:srgbClr val="FF0000"/>
              </a:buClr>
              <a:buSzPct val="100000"/>
              <a:buFont typeface="Wingdings" pitchFamily="2" charset="2"/>
              <a:buChar char="l"/>
              <a:defRPr sz="2200">
                <a:solidFill>
                  <a:schemeClr val="tx1"/>
                </a:solidFill>
                <a:latin typeface="+mn-lt"/>
              </a:defRPr>
            </a:lvl2pPr>
            <a:lvl3pPr marL="1209675" indent="-242888" algn="l" defTabSz="966788" rtl="0" eaLnBrk="0" fontAlgn="base" hangingPunct="0">
              <a:spcBef>
                <a:spcPct val="20000"/>
              </a:spcBef>
              <a:spcAft>
                <a:spcPct val="0"/>
              </a:spcAft>
              <a:buClr>
                <a:srgbClr val="00B050"/>
              </a:buClr>
              <a:buSzPct val="100000"/>
              <a:buFont typeface="Wingdings" pitchFamily="2" charset="2"/>
              <a:buChar char="ð"/>
              <a:defRPr sz="2200">
                <a:solidFill>
                  <a:schemeClr val="tx1"/>
                </a:solidFill>
                <a:latin typeface="+mn-lt"/>
              </a:defRPr>
            </a:lvl3pPr>
            <a:lvl4pPr marL="1689100" indent="-239713" algn="l" defTabSz="966788" rtl="0" eaLnBrk="0" fontAlgn="base" hangingPunct="0">
              <a:spcBef>
                <a:spcPct val="20000"/>
              </a:spcBef>
              <a:spcAft>
                <a:spcPct val="0"/>
              </a:spcAft>
              <a:buClr>
                <a:srgbClr val="0000FF"/>
              </a:buClr>
              <a:buSzPct val="100000"/>
              <a:buFont typeface="Courier New" pitchFamily="49" charset="0"/>
              <a:buChar char="o"/>
              <a:defRPr sz="2200">
                <a:solidFill>
                  <a:schemeClr val="tx1"/>
                </a:solidFill>
                <a:latin typeface="+mn-lt"/>
              </a:defRPr>
            </a:lvl4pPr>
            <a:lvl5pPr marL="2173288" indent="-241300" algn="l" defTabSz="966788" rtl="0" eaLnBrk="0" fontAlgn="base" hangingPunct="0">
              <a:spcBef>
                <a:spcPct val="20000"/>
              </a:spcBef>
              <a:spcAft>
                <a:spcPct val="0"/>
              </a:spcAft>
              <a:buClr>
                <a:srgbClr val="6B6BCF"/>
              </a:buClr>
              <a:buSzPct val="100000"/>
              <a:buFont typeface="Wingdings" pitchFamily="2" charset="2"/>
              <a:buChar char="ü"/>
              <a:defRPr sz="2200">
                <a:solidFill>
                  <a:schemeClr val="tx1"/>
                </a:solidFill>
                <a:latin typeface="+mn-lt"/>
              </a:defRPr>
            </a:lvl5pPr>
            <a:lvl6pPr marL="2630488" indent="-241300" algn="l" defTabSz="966788" rtl="0" eaLnBrk="1" fontAlgn="base" hangingPunct="1">
              <a:spcBef>
                <a:spcPct val="20000"/>
              </a:spcBef>
              <a:spcAft>
                <a:spcPct val="0"/>
              </a:spcAft>
              <a:buSzPct val="100000"/>
              <a:buChar char="»"/>
              <a:defRPr sz="2200">
                <a:solidFill>
                  <a:schemeClr val="tx1"/>
                </a:solidFill>
                <a:latin typeface="+mn-lt"/>
              </a:defRPr>
            </a:lvl6pPr>
            <a:lvl7pPr marL="3087688" indent="-241300" algn="l" defTabSz="966788" rtl="0" eaLnBrk="1" fontAlgn="base" hangingPunct="1">
              <a:spcBef>
                <a:spcPct val="20000"/>
              </a:spcBef>
              <a:spcAft>
                <a:spcPct val="0"/>
              </a:spcAft>
              <a:buSzPct val="100000"/>
              <a:buChar char="»"/>
              <a:defRPr sz="2200">
                <a:solidFill>
                  <a:schemeClr val="tx1"/>
                </a:solidFill>
                <a:latin typeface="+mn-lt"/>
              </a:defRPr>
            </a:lvl7pPr>
            <a:lvl8pPr marL="3544888" indent="-241300" algn="l" defTabSz="966788" rtl="0" eaLnBrk="1" fontAlgn="base" hangingPunct="1">
              <a:spcBef>
                <a:spcPct val="20000"/>
              </a:spcBef>
              <a:spcAft>
                <a:spcPct val="0"/>
              </a:spcAft>
              <a:buSzPct val="100000"/>
              <a:buChar char="»"/>
              <a:defRPr sz="2200">
                <a:solidFill>
                  <a:schemeClr val="tx1"/>
                </a:solidFill>
                <a:latin typeface="+mn-lt"/>
              </a:defRPr>
            </a:lvl8pPr>
            <a:lvl9pPr marL="4002088" indent="-241300" algn="l" defTabSz="966788" rtl="0" eaLnBrk="1" fontAlgn="base" hangingPunct="1">
              <a:spcBef>
                <a:spcPct val="20000"/>
              </a:spcBef>
              <a:spcAft>
                <a:spcPct val="0"/>
              </a:spcAft>
              <a:buSzPct val="100000"/>
              <a:buChar char="»"/>
              <a:defRPr sz="2200">
                <a:solidFill>
                  <a:schemeClr val="tx1"/>
                </a:solidFill>
                <a:latin typeface="+mn-lt"/>
              </a:defRPr>
            </a:lvl9pPr>
          </a:lstStyle>
          <a:p>
            <a:pPr algn="ctr" eaLnBrk="1" hangingPunct="1">
              <a:defRPr/>
            </a:pPr>
            <a:r>
              <a:rPr lang="fr-FR" altLang="es-ES" sz="2000" kern="0" dirty="0" err="1" smtClean="0">
                <a:solidFill>
                  <a:srgbClr val="006600"/>
                </a:solidFill>
              </a:rPr>
              <a:t>Critical</a:t>
            </a:r>
            <a:endParaRPr lang="fr-FR" altLang="es-ES" sz="2000" kern="0" dirty="0" smtClean="0">
              <a:solidFill>
                <a:srgbClr val="006600"/>
              </a:solidFill>
            </a:endParaRPr>
          </a:p>
          <a:p>
            <a:pPr algn="ctr" eaLnBrk="1" hangingPunct="1">
              <a:defRPr/>
            </a:pPr>
            <a:r>
              <a:rPr lang="fr-FR" altLang="es-ES" sz="2000" kern="0" dirty="0" smtClean="0">
                <a:solidFill>
                  <a:srgbClr val="006600"/>
                </a:solidFill>
              </a:rPr>
              <a:t> </a:t>
            </a:r>
            <a:r>
              <a:rPr lang="fr-FR" altLang="es-ES" sz="2000" kern="0" dirty="0" err="1" smtClean="0">
                <a:solidFill>
                  <a:srgbClr val="006600"/>
                </a:solidFill>
              </a:rPr>
              <a:t>Levels</a:t>
            </a:r>
            <a:endParaRPr lang="fr-FR" altLang="es-ES" sz="2000" kern="0" dirty="0" smtClean="0">
              <a:solidFill>
                <a:srgbClr val="006600"/>
              </a:solidFill>
            </a:endParaRPr>
          </a:p>
        </p:txBody>
      </p:sp>
      <p:cxnSp>
        <p:nvCxnSpPr>
          <p:cNvPr id="14" name="Connecteur droit 13"/>
          <p:cNvCxnSpPr/>
          <p:nvPr/>
        </p:nvCxnSpPr>
        <p:spPr bwMode="auto">
          <a:xfrm flipV="1">
            <a:off x="2104845" y="6067772"/>
            <a:ext cx="8030449" cy="5224"/>
          </a:xfrm>
          <a:prstGeom prst="line">
            <a:avLst/>
          </a:prstGeom>
          <a:solidFill>
            <a:schemeClr val="accent1"/>
          </a:solidFill>
          <a:ln w="12700" cap="flat" cmpd="sng" algn="ctr">
            <a:solidFill>
              <a:srgbClr val="006600"/>
            </a:solidFill>
            <a:prstDash val="dash"/>
            <a:round/>
            <a:headEnd type="none" w="med" len="med"/>
            <a:tailEnd type="none"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00097" y="688409"/>
            <a:ext cx="9579430" cy="531195"/>
          </a:xfrm>
          <a:noFill/>
          <a:ln>
            <a:noFill/>
          </a:ln>
        </p:spPr>
        <p:txBody>
          <a:bodyPr vert="horz" wrap="square" lIns="95612" tIns="46967" rIns="95612" bIns="46967" numCol="1" anchor="ctr" anchorCtr="0" compatLnSpc="1">
            <a:prstTxWarp prst="textNoShape">
              <a:avLst/>
            </a:prstTxWarp>
          </a:bodyPr>
          <a:lstStyle/>
          <a:p>
            <a:pPr eaLnBrk="1" hangingPunct="1"/>
            <a:r>
              <a:rPr lang="en-US" altLang="en-US" smtClean="0"/>
              <a:t>Human health in urban areas is affected by ozone and PM</a:t>
            </a:r>
            <a:r>
              <a:rPr lang="en-US" altLang="en-US" baseline="-25000" smtClean="0"/>
              <a:t>10</a:t>
            </a:r>
            <a:r>
              <a:rPr lang="en-US" altLang="en-US" smtClean="0"/>
              <a:t> levels above WHO AQ Guidelines</a:t>
            </a:r>
            <a:endParaRPr lang="en-GB" altLang="en-US" dirty="0"/>
          </a:p>
        </p:txBody>
      </p:sp>
      <p:sp>
        <p:nvSpPr>
          <p:cNvPr id="6" name="Rectangle 5"/>
          <p:cNvSpPr/>
          <p:nvPr/>
        </p:nvSpPr>
        <p:spPr>
          <a:xfrm>
            <a:off x="196323" y="3309259"/>
            <a:ext cx="1452862" cy="932775"/>
          </a:xfrm>
          <a:prstGeom prst="rect">
            <a:avLst/>
          </a:prstGeom>
        </p:spPr>
        <p:txBody>
          <a:bodyPr wrap="square" lIns="100794" tIns="50397" rIns="100794" bIns="50397">
            <a:spAutoFit/>
          </a:bodyPr>
          <a:lstStyle/>
          <a:p>
            <a:pPr algn="ctr"/>
            <a:r>
              <a:rPr lang="en-GB" sz="1800" dirty="0">
                <a:solidFill>
                  <a:srgbClr val="FF0000"/>
                </a:solidFill>
                <a:latin typeface="+mn-lt"/>
              </a:rPr>
              <a:t>WHO </a:t>
            </a:r>
          </a:p>
          <a:p>
            <a:pPr algn="ctr"/>
            <a:r>
              <a:rPr lang="en-GB" sz="1800" dirty="0">
                <a:solidFill>
                  <a:srgbClr val="FF0000"/>
                </a:solidFill>
                <a:latin typeface="+mn-lt"/>
              </a:rPr>
              <a:t>AQG =</a:t>
            </a:r>
          </a:p>
          <a:p>
            <a:pPr algn="ctr"/>
            <a:r>
              <a:rPr lang="en-GB" sz="1800" dirty="0">
                <a:solidFill>
                  <a:srgbClr val="FF0000"/>
                </a:solidFill>
                <a:latin typeface="+mn-lt"/>
              </a:rPr>
              <a:t>20 µg/m</a:t>
            </a:r>
            <a:r>
              <a:rPr lang="en-GB" sz="1800" baseline="30000" dirty="0">
                <a:solidFill>
                  <a:srgbClr val="FF0000"/>
                </a:solidFill>
                <a:latin typeface="+mn-lt"/>
              </a:rPr>
              <a:t>3</a:t>
            </a:r>
            <a:endParaRPr lang="en-US" sz="1800" baseline="30000" dirty="0">
              <a:solidFill>
                <a:srgbClr val="FF0000"/>
              </a:solidFill>
              <a:latin typeface="+mn-lt"/>
            </a:endParaRPr>
          </a:p>
        </p:txBody>
      </p:sp>
      <p:pic>
        <p:nvPicPr>
          <p:cNvPr id="8" name="Picture 7">
            <a:hlinkClick r:id="rId3" action="ppaction://hlinksldjump"/>
          </p:cNvPr>
          <p:cNvPicPr/>
          <p:nvPr/>
        </p:nvPicPr>
        <p:blipFill>
          <a:blip r:embed="rId4" cstate="print"/>
          <a:srcRect/>
          <a:stretch>
            <a:fillRect/>
          </a:stretch>
        </p:blipFill>
        <p:spPr bwMode="auto">
          <a:xfrm>
            <a:off x="1525838" y="1491264"/>
            <a:ext cx="8745972" cy="4754261"/>
          </a:xfrm>
          <a:prstGeom prst="rect">
            <a:avLst/>
          </a:prstGeom>
          <a:noFill/>
          <a:ln w="9525">
            <a:noFill/>
            <a:miter lim="800000"/>
            <a:headEnd/>
            <a:tailEnd/>
          </a:ln>
        </p:spPr>
      </p:pic>
      <p:sp>
        <p:nvSpPr>
          <p:cNvPr id="2" name="Rectangle 1"/>
          <p:cNvSpPr/>
          <p:nvPr/>
        </p:nvSpPr>
        <p:spPr>
          <a:xfrm>
            <a:off x="270750" y="6303368"/>
            <a:ext cx="3635829" cy="338554"/>
          </a:xfrm>
          <a:prstGeom prst="rect">
            <a:avLst/>
          </a:prstGeom>
        </p:spPr>
        <p:txBody>
          <a:bodyPr wrap="square">
            <a:spAutoFit/>
          </a:bodyPr>
          <a:lstStyle/>
          <a:p>
            <a:pPr marL="0" lvl="1"/>
            <a:r>
              <a:rPr lang="en-GB" altLang="en-US" sz="1600" i="1" dirty="0">
                <a:latin typeface="Calibri" pitchFamily="34" charset="0"/>
              </a:rPr>
              <a:t>Source</a:t>
            </a:r>
            <a:r>
              <a:rPr lang="en-GB" altLang="en-US" sz="1600" i="1">
                <a:latin typeface="Calibri" pitchFamily="34" charset="0"/>
              </a:rPr>
              <a:t>: </a:t>
            </a:r>
            <a:r>
              <a:rPr lang="da-DK" altLang="en-US" sz="1600" smtClean="0">
                <a:latin typeface="Calibri" pitchFamily="34" charset="0"/>
              </a:rPr>
              <a:t>ENHIS database, </a:t>
            </a:r>
            <a:r>
              <a:rPr lang="en-GB" altLang="en-US" sz="1600" smtClean="0">
                <a:latin typeface="Calibri" pitchFamily="34" charset="0"/>
              </a:rPr>
              <a:t>WHO</a:t>
            </a:r>
            <a:endParaRPr lang="en-US" altLang="en-US" sz="1600" dirty="0">
              <a:latin typeface="Calibri" pitchFamily="34" charset="0"/>
            </a:endParaRPr>
          </a:p>
        </p:txBody>
      </p:sp>
      <p:sp>
        <p:nvSpPr>
          <p:cNvPr id="10" name="Rectangle 9"/>
          <p:cNvSpPr/>
          <p:nvPr/>
        </p:nvSpPr>
        <p:spPr>
          <a:xfrm>
            <a:off x="8918693" y="1570559"/>
            <a:ext cx="1274901" cy="369332"/>
          </a:xfrm>
          <a:prstGeom prst="rect">
            <a:avLst/>
          </a:prstGeom>
        </p:spPr>
        <p:txBody>
          <a:bodyPr wrap="none">
            <a:spAutoFit/>
          </a:bodyPr>
          <a:lstStyle/>
          <a:p>
            <a:r>
              <a:rPr lang="en-US" sz="1800" smtClean="0">
                <a:solidFill>
                  <a:srgbClr val="0033CC"/>
                </a:solidFill>
                <a:latin typeface="+mn-lt"/>
              </a:rPr>
              <a:t>Year: 2011</a:t>
            </a:r>
            <a:endParaRPr lang="en-GB" sz="1800">
              <a:solidFill>
                <a:srgbClr val="0033CC"/>
              </a:solidFill>
              <a:latin typeface="+mn-lt"/>
            </a:endParaRPr>
          </a:p>
        </p:txBody>
      </p:sp>
      <p:sp>
        <p:nvSpPr>
          <p:cNvPr id="12" name="Rectangle 11"/>
          <p:cNvSpPr/>
          <p:nvPr/>
        </p:nvSpPr>
        <p:spPr>
          <a:xfrm>
            <a:off x="1371599" y="1420586"/>
            <a:ext cx="440871" cy="4016828"/>
          </a:xfrm>
          <a:prstGeom prst="rect">
            <a:avLst/>
          </a:prstGeom>
          <a:solidFill>
            <a:schemeClr val="bg1"/>
          </a:solidFill>
        </p:spPr>
        <p:txBody>
          <a:bodyPr wrap="none" rtlCol="0" anchor="ctr">
            <a:spAutoFit/>
          </a:bodyPr>
          <a:lstStyle/>
          <a:p>
            <a:pPr algn="ctr"/>
            <a:endParaRPr lang="en-GB" sz="1800" smtClean="0">
              <a:solidFill>
                <a:srgbClr val="0033CC"/>
              </a:solidFill>
              <a:latin typeface="+mn-lt"/>
            </a:endParaRPr>
          </a:p>
        </p:txBody>
      </p:sp>
      <p:sp>
        <p:nvSpPr>
          <p:cNvPr id="13" name="ZoneTexte 12"/>
          <p:cNvSpPr txBox="1"/>
          <p:nvPr/>
        </p:nvSpPr>
        <p:spPr>
          <a:xfrm>
            <a:off x="1521525" y="5245921"/>
            <a:ext cx="327334" cy="400110"/>
          </a:xfrm>
          <a:prstGeom prst="rect">
            <a:avLst/>
          </a:prstGeom>
          <a:solidFill>
            <a:schemeClr val="bg1"/>
          </a:solidFill>
        </p:spPr>
        <p:txBody>
          <a:bodyPr wrap="none" rtlCol="0">
            <a:spAutoFit/>
          </a:bodyPr>
          <a:lstStyle/>
          <a:p>
            <a:r>
              <a:rPr lang="en-GB" sz="2000" smtClean="0">
                <a:solidFill>
                  <a:srgbClr val="0033CC"/>
                </a:solidFill>
                <a:latin typeface="Arial" pitchFamily="34" charset="0"/>
                <a:cs typeface="Arial" pitchFamily="34" charset="0"/>
              </a:rPr>
              <a:t>0</a:t>
            </a:r>
            <a:endParaRPr lang="en-GB" sz="2000" dirty="0" smtClean="0">
              <a:solidFill>
                <a:srgbClr val="0033CC"/>
              </a:solidFill>
              <a:latin typeface="Arial" pitchFamily="34" charset="0"/>
              <a:cs typeface="Arial" pitchFamily="34" charset="0"/>
            </a:endParaRPr>
          </a:p>
        </p:txBody>
      </p:sp>
      <p:cxnSp>
        <p:nvCxnSpPr>
          <p:cNvPr id="7" name="Straight Connector 12"/>
          <p:cNvCxnSpPr>
            <a:cxnSpLocks noChangeShapeType="1"/>
          </p:cNvCxnSpPr>
          <p:nvPr/>
        </p:nvCxnSpPr>
        <p:spPr bwMode="auto">
          <a:xfrm flipH="1">
            <a:off x="618237" y="4374826"/>
            <a:ext cx="9859263" cy="0"/>
          </a:xfrm>
          <a:prstGeom prst="line">
            <a:avLst/>
          </a:prstGeom>
          <a:noFill/>
          <a:ln w="19050" algn="ctr">
            <a:solidFill>
              <a:srgbClr val="FF0000"/>
            </a:solidFill>
            <a:round/>
            <a:headEnd/>
            <a:tailEnd/>
          </a:ln>
        </p:spPr>
      </p:cxnSp>
      <p:sp>
        <p:nvSpPr>
          <p:cNvPr id="14" name="ZoneTexte 13"/>
          <p:cNvSpPr txBox="1"/>
          <p:nvPr/>
        </p:nvSpPr>
        <p:spPr>
          <a:xfrm>
            <a:off x="1378859" y="3033914"/>
            <a:ext cx="470000" cy="400110"/>
          </a:xfrm>
          <a:prstGeom prst="rect">
            <a:avLst/>
          </a:prstGeom>
          <a:noFill/>
        </p:spPr>
        <p:txBody>
          <a:bodyPr wrap="none" rtlCol="0">
            <a:spAutoFit/>
          </a:bodyPr>
          <a:lstStyle/>
          <a:p>
            <a:r>
              <a:rPr lang="en-GB" sz="2000" smtClean="0">
                <a:solidFill>
                  <a:srgbClr val="0033CC"/>
                </a:solidFill>
                <a:latin typeface="Arial" pitchFamily="34" charset="0"/>
                <a:cs typeface="Arial" pitchFamily="34" charset="0"/>
              </a:rPr>
              <a:t>40</a:t>
            </a:r>
            <a:endParaRPr lang="en-GB" sz="2000" dirty="0" smtClean="0">
              <a:solidFill>
                <a:srgbClr val="0033CC"/>
              </a:solidFill>
              <a:latin typeface="Arial" pitchFamily="34" charset="0"/>
              <a:cs typeface="Arial" pitchFamily="34" charset="0"/>
            </a:endParaRPr>
          </a:p>
        </p:txBody>
      </p:sp>
      <p:sp>
        <p:nvSpPr>
          <p:cNvPr id="15" name="ZoneTexte 14"/>
          <p:cNvSpPr txBox="1"/>
          <p:nvPr/>
        </p:nvSpPr>
        <p:spPr>
          <a:xfrm>
            <a:off x="1378859" y="1883230"/>
            <a:ext cx="470000" cy="400110"/>
          </a:xfrm>
          <a:prstGeom prst="rect">
            <a:avLst/>
          </a:prstGeom>
          <a:noFill/>
        </p:spPr>
        <p:txBody>
          <a:bodyPr wrap="none" rtlCol="0">
            <a:spAutoFit/>
          </a:bodyPr>
          <a:lstStyle/>
          <a:p>
            <a:r>
              <a:rPr lang="en-GB" sz="2000" smtClean="0">
                <a:solidFill>
                  <a:srgbClr val="0033CC"/>
                </a:solidFill>
                <a:latin typeface="Arial" pitchFamily="34" charset="0"/>
                <a:cs typeface="Arial" pitchFamily="34" charset="0"/>
              </a:rPr>
              <a:t>60</a:t>
            </a:r>
            <a:endParaRPr lang="en-GB" sz="2000" dirty="0" smtClean="0">
              <a:solidFill>
                <a:srgbClr val="0033CC"/>
              </a:solidFill>
              <a:latin typeface="Arial" pitchFamily="34" charset="0"/>
              <a:cs typeface="Arial" pitchFamily="34" charset="0"/>
            </a:endParaRPr>
          </a:p>
        </p:txBody>
      </p:sp>
      <p:sp>
        <p:nvSpPr>
          <p:cNvPr id="16" name="ZoneTexte 15"/>
          <p:cNvSpPr txBox="1"/>
          <p:nvPr/>
        </p:nvSpPr>
        <p:spPr>
          <a:xfrm>
            <a:off x="228357" y="1551701"/>
            <a:ext cx="1568058" cy="707886"/>
          </a:xfrm>
          <a:prstGeom prst="rect">
            <a:avLst/>
          </a:prstGeom>
          <a:solidFill>
            <a:schemeClr val="bg1"/>
          </a:solidFill>
        </p:spPr>
        <p:txBody>
          <a:bodyPr wrap="none" rtlCol="0">
            <a:spAutoFit/>
          </a:bodyPr>
          <a:lstStyle/>
          <a:p>
            <a:r>
              <a:rPr lang="en-GB" sz="2000" smtClean="0">
                <a:solidFill>
                  <a:srgbClr val="0033CC"/>
                </a:solidFill>
                <a:latin typeface="Arial" pitchFamily="34" charset="0"/>
                <a:cs typeface="Arial" pitchFamily="34" charset="0"/>
              </a:rPr>
              <a:t>24 h mean </a:t>
            </a:r>
          </a:p>
          <a:p>
            <a:r>
              <a:rPr lang="en-GB" sz="2000" smtClean="0">
                <a:solidFill>
                  <a:srgbClr val="0033CC"/>
                </a:solidFill>
                <a:latin typeface="Arial" pitchFamily="34" charset="0"/>
                <a:cs typeface="Arial" pitchFamily="34" charset="0"/>
              </a:rPr>
              <a:t>PM</a:t>
            </a:r>
            <a:r>
              <a:rPr lang="en-GB" sz="2000" baseline="-25000" smtClean="0">
                <a:solidFill>
                  <a:srgbClr val="0033CC"/>
                </a:solidFill>
                <a:latin typeface="Arial" pitchFamily="34" charset="0"/>
                <a:cs typeface="Arial" pitchFamily="34" charset="0"/>
              </a:rPr>
              <a:t>10</a:t>
            </a:r>
            <a:r>
              <a:rPr lang="en-GB" sz="2000" smtClean="0">
                <a:solidFill>
                  <a:srgbClr val="0033CC"/>
                </a:solidFill>
                <a:latin typeface="Arial" pitchFamily="34" charset="0"/>
                <a:cs typeface="Arial" pitchFamily="34" charset="0"/>
              </a:rPr>
              <a:t>, µg/m</a:t>
            </a:r>
            <a:r>
              <a:rPr lang="en-GB" sz="2000" baseline="30000" smtClean="0">
                <a:solidFill>
                  <a:srgbClr val="0033CC"/>
                </a:solidFill>
                <a:latin typeface="Arial" pitchFamily="34" charset="0"/>
                <a:cs typeface="Arial" pitchFamily="34" charset="0"/>
              </a:rPr>
              <a:t>3</a:t>
            </a:r>
            <a:endParaRPr lang="en-GB" sz="2000" dirty="0" smtClean="0">
              <a:solidFill>
                <a:srgbClr val="0033CC"/>
              </a:solidFill>
              <a:latin typeface="Arial" pitchFamily="34" charset="0"/>
              <a:cs typeface="Arial" pitchFamily="34" charset="0"/>
            </a:endParaRPr>
          </a:p>
        </p:txBody>
      </p:sp>
      <p:pic>
        <p:nvPicPr>
          <p:cNvPr id="17" name="Picture 6" descr="Powerpoint-footer-2013.jpg"/>
          <p:cNvPicPr>
            <a:picLocks noChangeAspect="1"/>
          </p:cNvPicPr>
          <p:nvPr/>
        </p:nvPicPr>
        <p:blipFill>
          <a:blip r:embed="rId5" cstate="print"/>
          <a:srcRect r="76744"/>
          <a:stretch>
            <a:fillRect/>
          </a:stretch>
        </p:blipFill>
        <p:spPr>
          <a:xfrm>
            <a:off x="8350989" y="6178296"/>
            <a:ext cx="2126511" cy="1060704"/>
          </a:xfrm>
          <a:prstGeom prst="rect">
            <a:avLst/>
          </a:prstGeom>
        </p:spPr>
      </p:pic>
      <p:sp>
        <p:nvSpPr>
          <p:cNvPr id="21" name="ZoneTexte 6"/>
          <p:cNvSpPr txBox="1">
            <a:spLocks noChangeArrowheads="1"/>
          </p:cNvSpPr>
          <p:nvPr/>
        </p:nvSpPr>
        <p:spPr bwMode="auto">
          <a:xfrm>
            <a:off x="8225775" y="6015314"/>
            <a:ext cx="1065205" cy="251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smtClean="0">
                <a:solidFill>
                  <a:srgbClr val="0033CC"/>
                </a:solidFill>
                <a:latin typeface="Arial" pitchFamily="34" charset="0"/>
                <a:cs typeface="Arial" pitchFamily="34" charset="0"/>
              </a:rPr>
              <a:t>TF Health</a:t>
            </a:r>
            <a:endParaRPr lang="en-GB" altLang="en-US" sz="1600" dirty="0">
              <a:solidFill>
                <a:srgbClr val="0033CC"/>
              </a:solidFill>
              <a:latin typeface="Arial" pitchFamily="34" charset="0"/>
              <a:cs typeface="Arial" pitchFamily="34" charset="0"/>
            </a:endParaRPr>
          </a:p>
        </p:txBody>
      </p:sp>
      <p:sp>
        <p:nvSpPr>
          <p:cNvPr id="22" name="Rectangle 21"/>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Effects</a:t>
            </a:r>
          </a:p>
        </p:txBody>
      </p:sp>
    </p:spTree>
    <p:extLst>
      <p:ext uri="{BB962C8B-B14F-4D97-AF65-F5344CB8AC3E}">
        <p14:creationId xmlns:p14="http://schemas.microsoft.com/office/powerpoint/2010/main" xmlns="" val="908793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GB" smtClean="0"/>
              <a:t>Air pollution corrodes and</a:t>
            </a:r>
            <a:r>
              <a:rPr lang="en-GB" baseline="0" smtClean="0"/>
              <a:t> soils materials increasing maintenance costs</a:t>
            </a:r>
            <a:r>
              <a:rPr lang="en-GB" smtClean="0"/>
              <a:t> for built structures</a:t>
            </a:r>
            <a:endParaRPr lang="en-GB"/>
          </a:p>
        </p:txBody>
      </p:sp>
      <p:pic>
        <p:nvPicPr>
          <p:cNvPr id="5" name="Image 4"/>
          <p:cNvPicPr/>
          <p:nvPr/>
        </p:nvPicPr>
        <p:blipFill rotWithShape="1">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r="3981"/>
          <a:stretch/>
        </p:blipFill>
        <p:spPr bwMode="auto">
          <a:xfrm>
            <a:off x="956930" y="1575258"/>
            <a:ext cx="7994288" cy="5241616"/>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6" name="Bild 1" descr="kimab_cmyk"/>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935638" y="6469812"/>
            <a:ext cx="3232123" cy="487894"/>
          </a:xfrm>
          <a:prstGeom prst="rect">
            <a:avLst/>
          </a:prstGeom>
          <a:solidFill>
            <a:schemeClr val="bg1"/>
          </a:solidFill>
          <a:ln>
            <a:noFill/>
          </a:ln>
        </p:spPr>
      </p:pic>
      <p:sp>
        <p:nvSpPr>
          <p:cNvPr id="7" name="ZoneTexte 6"/>
          <p:cNvSpPr txBox="1"/>
          <p:nvPr/>
        </p:nvSpPr>
        <p:spPr>
          <a:xfrm>
            <a:off x="4244187" y="6003983"/>
            <a:ext cx="4249881" cy="369332"/>
          </a:xfrm>
          <a:prstGeom prst="rect">
            <a:avLst/>
          </a:prstGeom>
          <a:solidFill>
            <a:schemeClr val="bg1"/>
          </a:solidFill>
        </p:spPr>
        <p:txBody>
          <a:bodyPr wrap="none" rtlCol="0">
            <a:spAutoFit/>
          </a:bodyPr>
          <a:lstStyle/>
          <a:p>
            <a:r>
              <a:rPr lang="en-GB" sz="1800" smtClean="0">
                <a:solidFill>
                  <a:srgbClr val="0033CC"/>
                </a:solidFill>
                <a:latin typeface="Arial" pitchFamily="34" charset="0"/>
                <a:cs typeface="Arial" pitchFamily="34" charset="0"/>
              </a:rPr>
              <a:t>Exposition time of glass panes (in days)</a:t>
            </a:r>
            <a:endParaRPr lang="en-GB" sz="1800" dirty="0" smtClean="0">
              <a:solidFill>
                <a:srgbClr val="0033CC"/>
              </a:solidFill>
              <a:latin typeface="Arial" pitchFamily="34" charset="0"/>
              <a:cs typeface="Arial" pitchFamily="34" charset="0"/>
            </a:endParaRPr>
          </a:p>
        </p:txBody>
      </p:sp>
      <p:sp>
        <p:nvSpPr>
          <p:cNvPr id="9" name="ZoneTexte 8"/>
          <p:cNvSpPr txBox="1"/>
          <p:nvPr/>
        </p:nvSpPr>
        <p:spPr>
          <a:xfrm rot="16200000">
            <a:off x="2490475" y="3876292"/>
            <a:ext cx="188513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Haze on glass (%)</a:t>
            </a:r>
            <a:endParaRPr lang="en-GB" sz="1800" dirty="0" smtClean="0">
              <a:solidFill>
                <a:srgbClr val="0033CC"/>
              </a:solidFill>
              <a:latin typeface="Arial" pitchFamily="34" charset="0"/>
              <a:cs typeface="Arial" pitchFamily="34" charset="0"/>
            </a:endParaRPr>
          </a:p>
        </p:txBody>
      </p:sp>
      <p:sp>
        <p:nvSpPr>
          <p:cNvPr id="10" name="Rectangle 9"/>
          <p:cNvSpPr/>
          <p:nvPr/>
        </p:nvSpPr>
        <p:spPr>
          <a:xfrm>
            <a:off x="8324965" y="232569"/>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Effects</a:t>
            </a:r>
          </a:p>
        </p:txBody>
      </p:sp>
      <p:sp>
        <p:nvSpPr>
          <p:cNvPr id="8" name="ZoneTexte 6"/>
          <p:cNvSpPr txBox="1">
            <a:spLocks noChangeArrowheads="1"/>
          </p:cNvSpPr>
          <p:nvPr/>
        </p:nvSpPr>
        <p:spPr bwMode="auto">
          <a:xfrm>
            <a:off x="9039139" y="6284259"/>
            <a:ext cx="1305011" cy="24622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Materials</a:t>
            </a:r>
            <a:endParaRPr lang="en-GB" altLang="en-US" sz="16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p:txBody>
          <a:bodyPr/>
          <a:lstStyle/>
          <a:p>
            <a:pPr eaLnBrk="1" hangingPunct="1"/>
            <a:r>
              <a:rPr lang="en-GB" altLang="en-US" smtClean="0"/>
              <a:t>In rivers and lakes, acidification impacts have been reduced but there are still regions with little signs of improvements</a:t>
            </a:r>
          </a:p>
        </p:txBody>
      </p:sp>
      <p:pic>
        <p:nvPicPr>
          <p:cNvPr id="717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238" y="2273300"/>
            <a:ext cx="3095625"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70175" y="4779963"/>
            <a:ext cx="2751138"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3" name="ZoneTexte 6"/>
          <p:cNvSpPr txBox="1">
            <a:spLocks noChangeArrowheads="1"/>
          </p:cNvSpPr>
          <p:nvPr/>
        </p:nvSpPr>
        <p:spPr bwMode="auto">
          <a:xfrm>
            <a:off x="1954213" y="1687513"/>
            <a:ext cx="6496050"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eaLnBrk="1" hangingPunct="1"/>
            <a:r>
              <a:rPr lang="en-GB" altLang="en-US" sz="2000" dirty="0">
                <a:solidFill>
                  <a:srgbClr val="0033CC"/>
                </a:solidFill>
                <a:latin typeface="Arial" pitchFamily="34" charset="0"/>
                <a:cs typeface="Arial" pitchFamily="34" charset="0"/>
              </a:rPr>
              <a:t>“Freshwater acidification is still above </a:t>
            </a:r>
            <a:r>
              <a:rPr lang="en-GB" altLang="en-US" sz="2000">
                <a:solidFill>
                  <a:srgbClr val="0033CC"/>
                </a:solidFill>
                <a:latin typeface="Arial" pitchFamily="34" charset="0"/>
                <a:cs typeface="Arial" pitchFamily="34" charset="0"/>
              </a:rPr>
              <a:t>critical </a:t>
            </a:r>
            <a:r>
              <a:rPr lang="en-GB" altLang="en-US" sz="2000" smtClean="0">
                <a:solidFill>
                  <a:srgbClr val="0033CC"/>
                </a:solidFill>
                <a:latin typeface="Arial" pitchFamily="34" charset="0"/>
                <a:cs typeface="Arial" pitchFamily="34" charset="0"/>
              </a:rPr>
              <a:t>loads for </a:t>
            </a:r>
            <a:r>
              <a:rPr lang="en-GB" altLang="en-US" sz="2000" dirty="0">
                <a:solidFill>
                  <a:srgbClr val="0033CC"/>
                </a:solidFill>
                <a:latin typeface="Arial" pitchFamily="34" charset="0"/>
                <a:cs typeface="Arial" pitchFamily="34" charset="0"/>
              </a:rPr>
              <a:t>10 % of land area in Norway” B.A. </a:t>
            </a:r>
            <a:r>
              <a:rPr lang="en-GB" altLang="en-US" sz="2000" dirty="0" err="1">
                <a:solidFill>
                  <a:srgbClr val="0033CC"/>
                </a:solidFill>
                <a:latin typeface="Arial" pitchFamily="34" charset="0"/>
                <a:cs typeface="Arial" pitchFamily="34" charset="0"/>
              </a:rPr>
              <a:t>Saether</a:t>
            </a:r>
            <a:r>
              <a:rPr lang="en-GB" altLang="en-US" sz="2000" dirty="0">
                <a:solidFill>
                  <a:srgbClr val="0033CC"/>
                </a:solidFill>
                <a:latin typeface="Arial" pitchFamily="34" charset="0"/>
                <a:cs typeface="Arial" pitchFamily="34" charset="0"/>
              </a:rPr>
              <a:t>, TFIAM workshop, 2013</a:t>
            </a:r>
          </a:p>
        </p:txBody>
      </p:sp>
      <p:pic>
        <p:nvPicPr>
          <p:cNvPr id="7174"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l="52328" t="52625"/>
          <a:stretch>
            <a:fillRect/>
          </a:stretch>
        </p:blipFill>
        <p:spPr bwMode="auto">
          <a:xfrm>
            <a:off x="6630988" y="2527300"/>
            <a:ext cx="351472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ZoneTexte 10"/>
          <p:cNvSpPr txBox="1">
            <a:spLocks noChangeArrowheads="1"/>
          </p:cNvSpPr>
          <p:nvPr/>
        </p:nvSpPr>
        <p:spPr bwMode="auto">
          <a:xfrm>
            <a:off x="6621463" y="6451600"/>
            <a:ext cx="3541712" cy="584775"/>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pPr marL="0" lvl="1" eaLnBrk="1" hangingPunct="1"/>
            <a:r>
              <a:rPr lang="en-GB" altLang="en-US" sz="1600" i="1" dirty="0">
                <a:latin typeface="Calibri" pitchFamily="34" charset="0"/>
              </a:rPr>
              <a:t>Recovery of acidified European Waters</a:t>
            </a:r>
          </a:p>
          <a:p>
            <a:pPr marL="0" lvl="1" eaLnBrk="1" hangingPunct="1"/>
            <a:r>
              <a:rPr lang="en-GB" altLang="en-US" sz="1600" i="1" dirty="0" smtClean="0">
                <a:latin typeface="Calibri" pitchFamily="34" charset="0"/>
              </a:rPr>
              <a:t>Wright </a:t>
            </a:r>
            <a:r>
              <a:rPr lang="en-GB" altLang="en-US" sz="1600" i="1" dirty="0">
                <a:latin typeface="Calibri" pitchFamily="34" charset="0"/>
              </a:rPr>
              <a:t>et al, </a:t>
            </a:r>
            <a:r>
              <a:rPr lang="en-GB" altLang="en-US" sz="1600" i="1" dirty="0" smtClean="0">
                <a:latin typeface="Calibri" pitchFamily="34" charset="0"/>
              </a:rPr>
              <a:t>ES&amp;T</a:t>
            </a:r>
            <a:r>
              <a:rPr lang="en-GB" altLang="en-US" sz="1600" i="1" dirty="0">
                <a:latin typeface="Calibri" pitchFamily="34" charset="0"/>
              </a:rPr>
              <a:t>, 2005 </a:t>
            </a:r>
          </a:p>
        </p:txBody>
      </p:sp>
      <p:grpSp>
        <p:nvGrpSpPr>
          <p:cNvPr id="11" name="Groupe 10"/>
          <p:cNvGrpSpPr/>
          <p:nvPr/>
        </p:nvGrpSpPr>
        <p:grpSpPr>
          <a:xfrm>
            <a:off x="358588" y="4948516"/>
            <a:ext cx="1518579" cy="1788461"/>
            <a:chOff x="8934262" y="5647763"/>
            <a:chExt cx="1518579" cy="1788461"/>
          </a:xfrm>
        </p:grpSpPr>
        <p:pic>
          <p:nvPicPr>
            <p:cNvPr id="12" name="Picture 2"/>
            <p:cNvPicPr>
              <a:picLocks noChangeAspect="1" noChangeArrowheads="1"/>
            </p:cNvPicPr>
            <p:nvPr/>
          </p:nvPicPr>
          <p:blipFill>
            <a:blip r:embed="rId6" cstate="print"/>
            <a:srcRect/>
            <a:stretch>
              <a:fillRect/>
            </a:stretch>
          </p:blipFill>
          <p:spPr bwMode="auto">
            <a:xfrm>
              <a:off x="8934262" y="5752635"/>
              <a:ext cx="1243715" cy="1683589"/>
            </a:xfrm>
            <a:prstGeom prst="rect">
              <a:avLst/>
            </a:prstGeom>
            <a:noFill/>
            <a:ln w="9525">
              <a:noFill/>
              <a:miter lim="800000"/>
              <a:headEnd/>
              <a:tailEnd/>
            </a:ln>
          </p:spPr>
        </p:pic>
        <p:sp>
          <p:nvSpPr>
            <p:cNvPr id="13" name="ZoneTexte 6"/>
            <p:cNvSpPr txBox="1">
              <a:spLocks noChangeArrowheads="1"/>
            </p:cNvSpPr>
            <p:nvPr/>
          </p:nvSpPr>
          <p:spPr bwMode="auto">
            <a:xfrm>
              <a:off x="9387636" y="5647763"/>
              <a:ext cx="1065205" cy="251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a:solidFill>
                    <a:srgbClr val="0033CC"/>
                  </a:solidFill>
                  <a:latin typeface="Arial" pitchFamily="34" charset="0"/>
                  <a:cs typeface="Arial" pitchFamily="34" charset="0"/>
                </a:rPr>
                <a:t>ICP </a:t>
              </a:r>
              <a:r>
                <a:rPr lang="en-GB" altLang="en-US" sz="1600" smtClean="0">
                  <a:solidFill>
                    <a:srgbClr val="0033CC"/>
                  </a:solidFill>
                  <a:latin typeface="Arial" pitchFamily="34" charset="0"/>
                  <a:cs typeface="Arial" pitchFamily="34" charset="0"/>
                </a:rPr>
                <a:t>Waters</a:t>
              </a:r>
              <a:endParaRPr lang="en-GB" altLang="en-US" sz="1600" dirty="0">
                <a:solidFill>
                  <a:srgbClr val="0033CC"/>
                </a:solidFill>
                <a:latin typeface="Arial" pitchFamily="34" charset="0"/>
                <a:cs typeface="Arial" pitchFamily="34" charset="0"/>
              </a:endParaRPr>
            </a:p>
          </p:txBody>
        </p:sp>
      </p:grpSp>
      <p:sp>
        <p:nvSpPr>
          <p:cNvPr id="15" name="Rectangle 14"/>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Effects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Grafik 3"/>
          <p:cNvPicPr>
            <a:picLocks noChangeAspect="1"/>
          </p:cNvPicPr>
          <p:nvPr/>
        </p:nvPicPr>
        <p:blipFill>
          <a:blip r:embed="rId3" cstate="print"/>
          <a:srcRect t="9111"/>
          <a:stretch>
            <a:fillRect/>
          </a:stretch>
        </p:blipFill>
        <p:spPr bwMode="auto">
          <a:xfrm>
            <a:off x="203199" y="1847850"/>
            <a:ext cx="6825130" cy="4388713"/>
          </a:xfrm>
          <a:prstGeom prst="rect">
            <a:avLst/>
          </a:prstGeom>
          <a:noFill/>
          <a:ln w="9525">
            <a:noFill/>
            <a:miter lim="800000"/>
            <a:headEnd/>
            <a:tailEnd/>
          </a:ln>
        </p:spPr>
      </p:pic>
      <p:sp>
        <p:nvSpPr>
          <p:cNvPr id="3077" name="Textfeld 4"/>
          <p:cNvSpPr txBox="1">
            <a:spLocks noChangeArrowheads="1"/>
          </p:cNvSpPr>
          <p:nvPr/>
        </p:nvSpPr>
        <p:spPr bwMode="auto">
          <a:xfrm>
            <a:off x="3889499" y="4706620"/>
            <a:ext cx="1717687" cy="626179"/>
          </a:xfrm>
          <a:prstGeom prst="rect">
            <a:avLst/>
          </a:prstGeom>
          <a:noFill/>
          <a:ln w="9525">
            <a:noFill/>
            <a:miter lim="800000"/>
            <a:headEnd/>
            <a:tailEnd/>
          </a:ln>
        </p:spPr>
        <p:txBody>
          <a:bodyPr wrap="none">
            <a:spAutoFit/>
          </a:bodyPr>
          <a:lstStyle/>
          <a:p>
            <a:r>
              <a:rPr lang="en-GB" altLang="de-DE" b="1">
                <a:solidFill>
                  <a:srgbClr val="FF0000"/>
                </a:solidFill>
                <a:latin typeface="Arial" pitchFamily="34" charset="0"/>
              </a:rPr>
              <a:t>R²=0.3</a:t>
            </a:r>
          </a:p>
          <a:p>
            <a:r>
              <a:rPr lang="en-GB" altLang="de-DE" b="1">
                <a:solidFill>
                  <a:srgbClr val="FF0000"/>
                </a:solidFill>
                <a:latin typeface="Arial" pitchFamily="34" charset="0"/>
              </a:rPr>
              <a:t>p-value=0.004</a:t>
            </a:r>
            <a:endParaRPr lang="de-AT" altLang="de-DE" b="1">
              <a:solidFill>
                <a:srgbClr val="FF0000"/>
              </a:solidFill>
              <a:latin typeface="Arial" pitchFamily="34" charset="0"/>
            </a:endParaRPr>
          </a:p>
        </p:txBody>
      </p:sp>
      <p:sp>
        <p:nvSpPr>
          <p:cNvPr id="6" name="Pfeil nach rechts 5"/>
          <p:cNvSpPr/>
          <p:nvPr/>
        </p:nvSpPr>
        <p:spPr>
          <a:xfrm>
            <a:off x="3810447" y="5989989"/>
            <a:ext cx="2928966" cy="546562"/>
          </a:xfrm>
          <a:prstGeom prst="rightArrow">
            <a:avLst/>
          </a:prstGeom>
          <a:gradFill>
            <a:gsLst>
              <a:gs pos="100000">
                <a:srgbClr val="FF0000">
                  <a:alpha val="40000"/>
                </a:srgbClr>
              </a:gs>
              <a:gs pos="2000">
                <a:schemeClr val="bg1">
                  <a:alpha val="40000"/>
                </a:schemeClr>
              </a:gs>
              <a:gs pos="100000">
                <a:schemeClr val="accent1">
                  <a:tint val="23500"/>
                  <a:satMod val="1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sz="2400"/>
          </a:p>
        </p:txBody>
      </p:sp>
      <p:sp>
        <p:nvSpPr>
          <p:cNvPr id="3081" name="Textfeld 3"/>
          <p:cNvSpPr txBox="1">
            <a:spLocks noChangeArrowheads="1"/>
          </p:cNvSpPr>
          <p:nvPr/>
        </p:nvSpPr>
        <p:spPr bwMode="auto">
          <a:xfrm>
            <a:off x="5018656" y="6118144"/>
            <a:ext cx="1587294" cy="307777"/>
          </a:xfrm>
          <a:prstGeom prst="rect">
            <a:avLst/>
          </a:prstGeom>
          <a:noFill/>
          <a:ln w="9525">
            <a:noFill/>
            <a:miter lim="800000"/>
            <a:headEnd/>
            <a:tailEnd/>
          </a:ln>
        </p:spPr>
        <p:txBody>
          <a:bodyPr wrap="none">
            <a:spAutoFit/>
          </a:bodyPr>
          <a:lstStyle/>
          <a:p>
            <a:r>
              <a:rPr lang="de-DE" altLang="de-DE" sz="1400" b="1">
                <a:solidFill>
                  <a:srgbClr val="FF0000"/>
                </a:solidFill>
                <a:latin typeface="Arial" pitchFamily="34" charset="0"/>
              </a:rPr>
              <a:t>Excess Nitrogen</a:t>
            </a:r>
            <a:endParaRPr lang="de-AT" altLang="de-DE" sz="1400" b="1">
              <a:solidFill>
                <a:srgbClr val="FF0000"/>
              </a:solidFill>
              <a:latin typeface="Arial" pitchFamily="34" charset="0"/>
            </a:endParaRPr>
          </a:p>
        </p:txBody>
      </p:sp>
      <p:sp>
        <p:nvSpPr>
          <p:cNvPr id="8" name="Rechteck 7"/>
          <p:cNvSpPr/>
          <p:nvPr/>
        </p:nvSpPr>
        <p:spPr>
          <a:xfrm>
            <a:off x="3791410" y="1984572"/>
            <a:ext cx="2928966" cy="3511766"/>
          </a:xfrm>
          <a:prstGeom prst="rect">
            <a:avLst/>
          </a:prstGeom>
          <a:gradFill>
            <a:gsLst>
              <a:gs pos="100000">
                <a:srgbClr val="FF0000">
                  <a:alpha val="50000"/>
                </a:srgbClr>
              </a:gs>
              <a:gs pos="2000">
                <a:schemeClr val="bg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20" name="Rectangle 19"/>
          <p:cNvSpPr/>
          <p:nvPr/>
        </p:nvSpPr>
        <p:spPr>
          <a:xfrm>
            <a:off x="0" y="1749631"/>
            <a:ext cx="498764" cy="3633850"/>
          </a:xfrm>
          <a:prstGeom prst="rect">
            <a:avLst/>
          </a:prstGeom>
          <a:solidFill>
            <a:schemeClr val="bg1"/>
          </a:solidFill>
        </p:spPr>
        <p:txBody>
          <a:bodyPr wrap="none" rtlCol="0" anchor="ctr">
            <a:spAutoFit/>
          </a:bodyPr>
          <a:lstStyle/>
          <a:p>
            <a:pPr algn="ctr"/>
            <a:endParaRPr lang="en-GB" sz="1800" smtClean="0">
              <a:solidFill>
                <a:srgbClr val="0033CC"/>
              </a:solidFill>
              <a:latin typeface="+mn-lt"/>
            </a:endParaRPr>
          </a:p>
        </p:txBody>
      </p:sp>
      <p:sp>
        <p:nvSpPr>
          <p:cNvPr id="3074" name="Titel 1"/>
          <p:cNvSpPr>
            <a:spLocks noGrp="1"/>
          </p:cNvSpPr>
          <p:nvPr>
            <p:ph type="title"/>
          </p:nvPr>
        </p:nvSpPr>
        <p:spPr>
          <a:xfrm>
            <a:off x="482600" y="757238"/>
            <a:ext cx="9525000" cy="1062037"/>
          </a:xfrm>
        </p:spPr>
        <p:txBody>
          <a:bodyPr/>
          <a:lstStyle/>
          <a:p>
            <a:r>
              <a:rPr lang="de-DE" smtClean="0"/>
              <a:t>Observations in forests provided evidence for a decline in biodiversity when critical loads are exceeded</a:t>
            </a:r>
            <a:endParaRPr lang="de-AT" smtClean="0"/>
          </a:p>
        </p:txBody>
      </p:sp>
      <p:sp>
        <p:nvSpPr>
          <p:cNvPr id="3075" name="Inhaltsplatzhalter 2"/>
          <p:cNvSpPr>
            <a:spLocks noGrp="1"/>
          </p:cNvSpPr>
          <p:nvPr>
            <p:ph idx="1"/>
          </p:nvPr>
        </p:nvSpPr>
        <p:spPr>
          <a:xfrm>
            <a:off x="6495802" y="2001652"/>
            <a:ext cx="3720441" cy="3869645"/>
          </a:xfrm>
        </p:spPr>
        <p:txBody>
          <a:bodyPr lIns="0" tIns="0" rIns="0" bIns="0"/>
          <a:lstStyle/>
          <a:p>
            <a:pPr indent="0">
              <a:spcBef>
                <a:spcPts val="0"/>
              </a:spcBef>
            </a:pPr>
            <a:r>
              <a:rPr lang="de-DE" altLang="de-DE" smtClean="0"/>
              <a:t>Forests plant species preferring low soil nutrient levels, dry and acid soils showed the strongest downward trend during the last 10-20 years.</a:t>
            </a:r>
          </a:p>
        </p:txBody>
      </p:sp>
      <p:sp>
        <p:nvSpPr>
          <p:cNvPr id="11" name="ZoneTexte 6"/>
          <p:cNvSpPr txBox="1">
            <a:spLocks noChangeArrowheads="1"/>
          </p:cNvSpPr>
          <p:nvPr/>
        </p:nvSpPr>
        <p:spPr bwMode="auto">
          <a:xfrm>
            <a:off x="8753389" y="5522259"/>
            <a:ext cx="1358799" cy="49244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dirty="0">
                <a:solidFill>
                  <a:srgbClr val="0033CC"/>
                </a:solidFill>
                <a:latin typeface="Arial" pitchFamily="34" charset="0"/>
                <a:cs typeface="Arial" pitchFamily="34" charset="0"/>
              </a:rPr>
              <a:t>ICP </a:t>
            </a:r>
            <a:r>
              <a:rPr lang="en-GB" altLang="en-US" sz="1600" dirty="0" smtClean="0">
                <a:solidFill>
                  <a:srgbClr val="0033CC"/>
                </a:solidFill>
                <a:latin typeface="Arial" pitchFamily="34" charset="0"/>
                <a:cs typeface="Arial" pitchFamily="34" charset="0"/>
              </a:rPr>
              <a:t>Integrated Monitoring</a:t>
            </a:r>
            <a:endParaRPr lang="en-GB" altLang="en-US" sz="1600" dirty="0">
              <a:solidFill>
                <a:srgbClr val="0033CC"/>
              </a:solidFill>
              <a:latin typeface="Arial" pitchFamily="34" charset="0"/>
              <a:cs typeface="Arial" pitchFamily="34" charset="0"/>
            </a:endParaRPr>
          </a:p>
        </p:txBody>
      </p:sp>
      <p:pic>
        <p:nvPicPr>
          <p:cNvPr id="12" name="Picture 4"/>
          <p:cNvPicPr>
            <a:picLocks noChangeAspect="1" noChangeArrowheads="1"/>
          </p:cNvPicPr>
          <p:nvPr/>
        </p:nvPicPr>
        <p:blipFill>
          <a:blip r:embed="rId4" cstate="print"/>
          <a:srcRect/>
          <a:stretch>
            <a:fillRect/>
          </a:stretch>
        </p:blipFill>
        <p:spPr bwMode="auto">
          <a:xfrm>
            <a:off x="8940937" y="6042212"/>
            <a:ext cx="1239047" cy="929715"/>
          </a:xfrm>
          <a:prstGeom prst="rect">
            <a:avLst/>
          </a:prstGeom>
          <a:noFill/>
          <a:ln w="9525">
            <a:noFill/>
            <a:miter lim="800000"/>
            <a:headEnd/>
            <a:tailEnd/>
          </a:ln>
        </p:spPr>
      </p:pic>
      <p:sp>
        <p:nvSpPr>
          <p:cNvPr id="16" name="ZoneTexte 15"/>
          <p:cNvSpPr txBox="1"/>
          <p:nvPr/>
        </p:nvSpPr>
        <p:spPr>
          <a:xfrm rot="16200000">
            <a:off x="-586058" y="2949040"/>
            <a:ext cx="1449115"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Species cover</a:t>
            </a:r>
            <a:endParaRPr lang="en-GB" sz="1800" dirty="0" smtClean="0">
              <a:solidFill>
                <a:srgbClr val="0033CC"/>
              </a:solidFill>
              <a:latin typeface="Arial" pitchFamily="34" charset="0"/>
              <a:cs typeface="Arial" pitchFamily="34" charset="0"/>
            </a:endParaRPr>
          </a:p>
        </p:txBody>
      </p:sp>
      <p:sp>
        <p:nvSpPr>
          <p:cNvPr id="17" name="ZoneTexte 16"/>
          <p:cNvSpPr txBox="1"/>
          <p:nvPr/>
        </p:nvSpPr>
        <p:spPr>
          <a:xfrm rot="16200000">
            <a:off x="-35626" y="2224642"/>
            <a:ext cx="872034"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increase</a:t>
            </a:r>
          </a:p>
        </p:txBody>
      </p:sp>
      <p:sp>
        <p:nvSpPr>
          <p:cNvPr id="18" name="ZoneTexte 17"/>
          <p:cNvSpPr txBox="1"/>
          <p:nvPr/>
        </p:nvSpPr>
        <p:spPr>
          <a:xfrm rot="16200000">
            <a:off x="-111703" y="4170218"/>
            <a:ext cx="948978"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decrease</a:t>
            </a:r>
          </a:p>
        </p:txBody>
      </p:sp>
      <p:sp>
        <p:nvSpPr>
          <p:cNvPr id="21" name="ZoneTexte 20"/>
          <p:cNvSpPr txBox="1"/>
          <p:nvPr/>
        </p:nvSpPr>
        <p:spPr>
          <a:xfrm>
            <a:off x="1403405" y="5799117"/>
            <a:ext cx="4732065"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 Nitrogen critical loads exceedance (kg/ha/an)</a:t>
            </a:r>
          </a:p>
        </p:txBody>
      </p:sp>
      <p:pic>
        <p:nvPicPr>
          <p:cNvPr id="43010" name="Picture 2"/>
          <p:cNvPicPr>
            <a:picLocks noChangeAspect="1" noChangeArrowheads="1"/>
          </p:cNvPicPr>
          <p:nvPr/>
        </p:nvPicPr>
        <p:blipFill>
          <a:blip r:embed="rId5" cstate="print"/>
          <a:srcRect/>
          <a:stretch>
            <a:fillRect/>
          </a:stretch>
        </p:blipFill>
        <p:spPr bwMode="auto">
          <a:xfrm>
            <a:off x="7272408" y="6438900"/>
            <a:ext cx="1662041" cy="514350"/>
          </a:xfrm>
          <a:prstGeom prst="rect">
            <a:avLst/>
          </a:prstGeom>
          <a:noFill/>
          <a:ln w="9525">
            <a:noFill/>
            <a:miter lim="800000"/>
            <a:headEnd/>
            <a:tailEnd/>
          </a:ln>
        </p:spPr>
      </p:pic>
      <p:sp>
        <p:nvSpPr>
          <p:cNvPr id="23" name="Rectangle 22"/>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Effects</a:t>
            </a:r>
          </a:p>
        </p:txBody>
      </p:sp>
      <p:sp>
        <p:nvSpPr>
          <p:cNvPr id="3083" name="Textfeld 5"/>
          <p:cNvSpPr txBox="1">
            <a:spLocks noChangeArrowheads="1"/>
          </p:cNvSpPr>
          <p:nvPr/>
        </p:nvSpPr>
        <p:spPr bwMode="auto">
          <a:xfrm>
            <a:off x="3097763" y="6744213"/>
            <a:ext cx="4124130" cy="338554"/>
          </a:xfrm>
          <a:prstGeom prst="rect">
            <a:avLst/>
          </a:prstGeom>
          <a:solidFill>
            <a:schemeClr val="bg1"/>
          </a:solidFill>
        </p:spPr>
        <p:txBody>
          <a:bodyPr wrap="square">
            <a:spAutoFit/>
          </a:bodyPr>
          <a:lstStyle/>
          <a:p>
            <a:pPr marL="0" lvl="1"/>
            <a:r>
              <a:rPr lang="de-DE" altLang="de-DE" sz="1600" i="1">
                <a:latin typeface="Calibri" pitchFamily="34" charset="0"/>
              </a:rPr>
              <a:t>Dirnböck, T., </a:t>
            </a:r>
            <a:r>
              <a:rPr lang="de-DE" altLang="de-DE" sz="1600" i="1" smtClean="0">
                <a:latin typeface="Calibri" pitchFamily="34" charset="0"/>
              </a:rPr>
              <a:t>et al, 2014</a:t>
            </a:r>
            <a:r>
              <a:rPr lang="de-DE" altLang="de-DE" sz="1600" i="1">
                <a:latin typeface="Calibri" pitchFamily="34" charset="0"/>
              </a:rPr>
              <a:t>. </a:t>
            </a:r>
            <a:r>
              <a:rPr lang="de-DE" altLang="de-DE" sz="1600" i="1" smtClean="0">
                <a:latin typeface="Calibri" pitchFamily="34" charset="0"/>
              </a:rPr>
              <a:t>Global </a:t>
            </a:r>
            <a:r>
              <a:rPr lang="de-DE" altLang="de-DE" sz="1600" i="1">
                <a:latin typeface="Calibri" pitchFamily="34" charset="0"/>
              </a:rPr>
              <a:t>Change </a:t>
            </a:r>
            <a:r>
              <a:rPr lang="de-DE" altLang="de-DE" sz="1600" i="1" smtClean="0">
                <a:latin typeface="Calibri" pitchFamily="34" charset="0"/>
              </a:rPr>
              <a:t>Biology.</a:t>
            </a:r>
            <a:endParaRPr lang="de-AT" altLang="de-DE" sz="1600" i="1">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t="3459"/>
          <a:stretch>
            <a:fillRect/>
          </a:stretch>
        </p:blipFill>
        <p:spPr bwMode="auto">
          <a:xfrm>
            <a:off x="1219201" y="2209800"/>
            <a:ext cx="6629399" cy="3998120"/>
          </a:xfrm>
          <a:prstGeom prst="rect">
            <a:avLst/>
          </a:prstGeom>
          <a:noFill/>
          <a:ln w="9525">
            <a:noFill/>
            <a:miter lim="800000"/>
            <a:headEnd/>
            <a:tailEnd/>
          </a:ln>
        </p:spPr>
      </p:pic>
      <p:sp>
        <p:nvSpPr>
          <p:cNvPr id="25" name="Rectangle 24"/>
          <p:cNvSpPr/>
          <p:nvPr/>
        </p:nvSpPr>
        <p:spPr>
          <a:xfrm>
            <a:off x="1066800" y="5715000"/>
            <a:ext cx="7162800" cy="685800"/>
          </a:xfrm>
          <a:prstGeom prst="rect">
            <a:avLst/>
          </a:prstGeom>
          <a:solidFill>
            <a:schemeClr val="bg1"/>
          </a:solidFill>
        </p:spPr>
        <p:txBody>
          <a:bodyPr wrap="none" rtlCol="0" anchor="ctr">
            <a:spAutoFit/>
          </a:bodyPr>
          <a:lstStyle/>
          <a:p>
            <a:pPr algn="ctr"/>
            <a:endParaRPr lang="en-GB" sz="1800" smtClean="0">
              <a:solidFill>
                <a:srgbClr val="0033CC"/>
              </a:solidFill>
              <a:latin typeface="+mn-lt"/>
            </a:endParaRPr>
          </a:p>
        </p:txBody>
      </p:sp>
      <p:sp>
        <p:nvSpPr>
          <p:cNvPr id="68610" name="Rectangle 2"/>
          <p:cNvSpPr>
            <a:spLocks noGrp="1" noChangeArrowheads="1"/>
          </p:cNvSpPr>
          <p:nvPr>
            <p:ph type="title"/>
          </p:nvPr>
        </p:nvSpPr>
        <p:spPr>
          <a:xfrm>
            <a:off x="363179" y="544287"/>
            <a:ext cx="9429751" cy="914400"/>
          </a:xfrm>
          <a:noFill/>
          <a:ln>
            <a:noFill/>
          </a:ln>
        </p:spPr>
        <p:txBody>
          <a:bodyPr vert="horz" wrap="square" lIns="95612" tIns="46967" rIns="95612" bIns="46967" numCol="1" anchor="ctr" anchorCtr="0" compatLnSpc="1">
            <a:prstTxWarp prst="textNoShape">
              <a:avLst/>
            </a:prstTxWarp>
          </a:bodyPr>
          <a:lstStyle/>
          <a:p>
            <a:pPr eaLnBrk="1" hangingPunct="1"/>
            <a:r>
              <a:rPr lang="en-GB" altLang="en-US" dirty="0" smtClean="0"/>
              <a:t>Exposure of human </a:t>
            </a:r>
            <a:r>
              <a:rPr lang="en-GB" altLang="en-US" smtClean="0"/>
              <a:t>to atmospheric pollutants continues causing lung and heart diseases</a:t>
            </a:r>
            <a:endParaRPr lang="en-US" altLang="en-US" smtClean="0"/>
          </a:p>
        </p:txBody>
      </p:sp>
      <p:pic>
        <p:nvPicPr>
          <p:cNvPr id="68615" name="Picture 3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39708" y="3304559"/>
            <a:ext cx="1118692" cy="1566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 name="Rectangle 1"/>
          <p:cNvSpPr/>
          <p:nvPr/>
        </p:nvSpPr>
        <p:spPr>
          <a:xfrm>
            <a:off x="266699" y="6233834"/>
            <a:ext cx="7299513" cy="584775"/>
          </a:xfrm>
          <a:prstGeom prst="rect">
            <a:avLst/>
          </a:prstGeom>
        </p:spPr>
        <p:txBody>
          <a:bodyPr wrap="square">
            <a:spAutoFit/>
          </a:bodyPr>
          <a:lstStyle/>
          <a:p>
            <a:pPr marL="0" lvl="1" eaLnBrk="1" hangingPunct="1"/>
            <a:r>
              <a:rPr lang="en-GB" altLang="en-US" sz="1600" i="1" dirty="0">
                <a:latin typeface="Calibri" pitchFamily="34" charset="0"/>
              </a:rPr>
              <a:t>Source</a:t>
            </a:r>
            <a:r>
              <a:rPr lang="en-GB" altLang="en-US" sz="1600" i="1">
                <a:latin typeface="Calibri" pitchFamily="34" charset="0"/>
              </a:rPr>
              <a:t>: </a:t>
            </a:r>
            <a:r>
              <a:rPr lang="en-GB" altLang="en-US" sz="1600" i="1" smtClean="0">
                <a:latin typeface="Calibri" pitchFamily="34" charset="0"/>
              </a:rPr>
              <a:t> </a:t>
            </a:r>
            <a:r>
              <a:rPr lang="fr-FR" altLang="en-US" sz="1600" i="1" dirty="0" smtClean="0">
                <a:latin typeface="Calibri" pitchFamily="34" charset="0"/>
              </a:rPr>
              <a:t>European </a:t>
            </a:r>
            <a:r>
              <a:rPr lang="fr-FR" altLang="en-US" sz="1600" i="1" smtClean="0">
                <a:latin typeface="Calibri" pitchFamily="34" charset="0"/>
              </a:rPr>
              <a:t>Environment Agency (</a:t>
            </a:r>
            <a:r>
              <a:rPr lang="en-GB" altLang="en-US" sz="1600" i="1" smtClean="0">
                <a:latin typeface="Calibri" pitchFamily="34" charset="0"/>
              </a:rPr>
              <a:t>EEA), </a:t>
            </a:r>
          </a:p>
          <a:p>
            <a:pPr marL="0" lvl="1" eaLnBrk="1" hangingPunct="1"/>
            <a:r>
              <a:rPr lang="en-GB" altLang="en-US" sz="1600" i="1" smtClean="0">
                <a:latin typeface="Calibri" pitchFamily="34" charset="0"/>
              </a:rPr>
              <a:t>http://www.eea.europa.eu/data-and-maps/figures/percentage-of-the-eu-urban</a:t>
            </a:r>
          </a:p>
        </p:txBody>
      </p:sp>
      <p:pic>
        <p:nvPicPr>
          <p:cNvPr id="11" name="Picture 6" descr="Powerpoint-footer-2013.jpg"/>
          <p:cNvPicPr>
            <a:picLocks noChangeAspect="1"/>
          </p:cNvPicPr>
          <p:nvPr/>
        </p:nvPicPr>
        <p:blipFill>
          <a:blip r:embed="rId5" cstate="print"/>
          <a:srcRect r="76744"/>
          <a:stretch>
            <a:fillRect/>
          </a:stretch>
        </p:blipFill>
        <p:spPr>
          <a:xfrm>
            <a:off x="8350989" y="6178296"/>
            <a:ext cx="2126511" cy="1060704"/>
          </a:xfrm>
          <a:prstGeom prst="rect">
            <a:avLst/>
          </a:prstGeom>
        </p:spPr>
      </p:pic>
      <p:sp>
        <p:nvSpPr>
          <p:cNvPr id="12" name="ZoneTexte 6"/>
          <p:cNvSpPr txBox="1">
            <a:spLocks noChangeArrowheads="1"/>
          </p:cNvSpPr>
          <p:nvPr/>
        </p:nvSpPr>
        <p:spPr bwMode="auto">
          <a:xfrm>
            <a:off x="8225775" y="6015314"/>
            <a:ext cx="1065205" cy="251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Lucida Sans Unicode" pitchFamily="34" charset="0"/>
              </a:defRPr>
            </a:lvl1pPr>
            <a:lvl2pPr marL="742950" indent="-285750" eaLnBrk="0" hangingPunct="0">
              <a:defRPr sz="1200">
                <a:solidFill>
                  <a:schemeClr val="tx1"/>
                </a:solidFill>
                <a:latin typeface="Lucida Sans Unicode" pitchFamily="34" charset="0"/>
              </a:defRPr>
            </a:lvl2pPr>
            <a:lvl3pPr marL="1143000" indent="-228600" eaLnBrk="0" hangingPunct="0">
              <a:defRPr sz="1200">
                <a:solidFill>
                  <a:schemeClr val="tx1"/>
                </a:solidFill>
                <a:latin typeface="Lucida Sans Unicode" pitchFamily="34" charset="0"/>
              </a:defRPr>
            </a:lvl3pPr>
            <a:lvl4pPr marL="1600200" indent="-228600" eaLnBrk="0" hangingPunct="0">
              <a:defRPr sz="1200">
                <a:solidFill>
                  <a:schemeClr val="tx1"/>
                </a:solidFill>
                <a:latin typeface="Lucida Sans Unicode" pitchFamily="34" charset="0"/>
              </a:defRPr>
            </a:lvl4pPr>
            <a:lvl5pPr marL="2057400" indent="-228600" eaLnBrk="0" hangingPunct="0">
              <a:defRPr sz="1200">
                <a:solidFill>
                  <a:schemeClr val="tx1"/>
                </a:solidFill>
                <a:latin typeface="Lucida Sans Unicode" pitchFamily="34" charset="0"/>
              </a:defRPr>
            </a:lvl5pPr>
            <a:lvl6pPr marL="2514600" indent="-228600" eaLnBrk="0" fontAlgn="base" hangingPunct="0">
              <a:spcBef>
                <a:spcPct val="0"/>
              </a:spcBef>
              <a:spcAft>
                <a:spcPct val="0"/>
              </a:spcAft>
              <a:defRPr sz="1200">
                <a:solidFill>
                  <a:schemeClr val="tx1"/>
                </a:solidFill>
                <a:latin typeface="Lucida Sans Unicode" pitchFamily="34" charset="0"/>
              </a:defRPr>
            </a:lvl6pPr>
            <a:lvl7pPr marL="2971800" indent="-228600" eaLnBrk="0" fontAlgn="base" hangingPunct="0">
              <a:spcBef>
                <a:spcPct val="0"/>
              </a:spcBef>
              <a:spcAft>
                <a:spcPct val="0"/>
              </a:spcAft>
              <a:defRPr sz="1200">
                <a:solidFill>
                  <a:schemeClr val="tx1"/>
                </a:solidFill>
                <a:latin typeface="Lucida Sans Unicode" pitchFamily="34" charset="0"/>
              </a:defRPr>
            </a:lvl7pPr>
            <a:lvl8pPr marL="3429000" indent="-228600" eaLnBrk="0" fontAlgn="base" hangingPunct="0">
              <a:spcBef>
                <a:spcPct val="0"/>
              </a:spcBef>
              <a:spcAft>
                <a:spcPct val="0"/>
              </a:spcAft>
              <a:defRPr sz="1200">
                <a:solidFill>
                  <a:schemeClr val="tx1"/>
                </a:solidFill>
                <a:latin typeface="Lucida Sans Unicode" pitchFamily="34" charset="0"/>
              </a:defRPr>
            </a:lvl8pPr>
            <a:lvl9pPr marL="3886200" indent="-228600" eaLnBrk="0" fontAlgn="base" hangingPunct="0">
              <a:spcBef>
                <a:spcPct val="0"/>
              </a:spcBef>
              <a:spcAft>
                <a:spcPct val="0"/>
              </a:spcAft>
              <a:defRPr sz="1200">
                <a:solidFill>
                  <a:schemeClr val="tx1"/>
                </a:solidFill>
                <a:latin typeface="Lucida Sans Unicode" pitchFamily="34" charset="0"/>
              </a:defRPr>
            </a:lvl9pPr>
          </a:lstStyle>
          <a:p>
            <a:r>
              <a:rPr lang="en-GB" altLang="en-US" sz="1600" smtClean="0">
                <a:solidFill>
                  <a:srgbClr val="0033CC"/>
                </a:solidFill>
                <a:latin typeface="Arial" pitchFamily="34" charset="0"/>
                <a:cs typeface="Arial" pitchFamily="34" charset="0"/>
              </a:rPr>
              <a:t>TF Health</a:t>
            </a:r>
            <a:endParaRPr lang="en-GB" altLang="en-US" sz="1600" dirty="0">
              <a:solidFill>
                <a:srgbClr val="0033CC"/>
              </a:solidFill>
              <a:latin typeface="Arial" pitchFamily="34" charset="0"/>
              <a:cs typeface="Arial" pitchFamily="34" charset="0"/>
            </a:endParaRPr>
          </a:p>
        </p:txBody>
      </p:sp>
      <p:sp>
        <p:nvSpPr>
          <p:cNvPr id="13" name="Rectangle 12"/>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
        <p:nvSpPr>
          <p:cNvPr id="15" name="ZoneTexte 14"/>
          <p:cNvSpPr txBox="1"/>
          <p:nvPr/>
        </p:nvSpPr>
        <p:spPr>
          <a:xfrm>
            <a:off x="552450" y="1695450"/>
            <a:ext cx="9605194"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 of EU urban population exposed to air pollution exceeding WHO 2005 air quality guidelines </a:t>
            </a:r>
          </a:p>
        </p:txBody>
      </p:sp>
      <p:sp>
        <p:nvSpPr>
          <p:cNvPr id="16" name="ZoneTexte 15"/>
          <p:cNvSpPr txBox="1"/>
          <p:nvPr/>
        </p:nvSpPr>
        <p:spPr>
          <a:xfrm>
            <a:off x="7886700" y="5314950"/>
            <a:ext cx="431208"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NO</a:t>
            </a:r>
            <a:r>
              <a:rPr lang="en-GB" sz="1800" baseline="-25000" smtClean="0">
                <a:solidFill>
                  <a:srgbClr val="0033CC"/>
                </a:solidFill>
                <a:latin typeface="Arial" pitchFamily="34" charset="0"/>
                <a:cs typeface="Arial" pitchFamily="34" charset="0"/>
              </a:rPr>
              <a:t>2</a:t>
            </a:r>
            <a:endParaRPr lang="en-GB" sz="1800" smtClean="0">
              <a:solidFill>
                <a:srgbClr val="0033CC"/>
              </a:solidFill>
              <a:latin typeface="Arial" pitchFamily="34" charset="0"/>
              <a:cs typeface="Arial" pitchFamily="34" charset="0"/>
            </a:endParaRPr>
          </a:p>
        </p:txBody>
      </p:sp>
      <p:sp>
        <p:nvSpPr>
          <p:cNvPr id="17" name="ZoneTexte 16"/>
          <p:cNvSpPr txBox="1"/>
          <p:nvPr/>
        </p:nvSpPr>
        <p:spPr>
          <a:xfrm>
            <a:off x="7886700" y="4095750"/>
            <a:ext cx="418384"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SO</a:t>
            </a:r>
            <a:r>
              <a:rPr lang="en-GB" sz="1800" baseline="-25000" smtClean="0">
                <a:solidFill>
                  <a:srgbClr val="0033CC"/>
                </a:solidFill>
                <a:latin typeface="Arial" pitchFamily="34" charset="0"/>
                <a:cs typeface="Arial" pitchFamily="34" charset="0"/>
              </a:rPr>
              <a:t>2</a:t>
            </a:r>
            <a:endParaRPr lang="en-GB" sz="1800" smtClean="0">
              <a:solidFill>
                <a:srgbClr val="0033CC"/>
              </a:solidFill>
              <a:latin typeface="Arial" pitchFamily="34" charset="0"/>
              <a:cs typeface="Arial" pitchFamily="34" charset="0"/>
            </a:endParaRPr>
          </a:p>
        </p:txBody>
      </p:sp>
      <p:sp>
        <p:nvSpPr>
          <p:cNvPr id="18" name="ZoneTexte 17"/>
          <p:cNvSpPr txBox="1"/>
          <p:nvPr/>
        </p:nvSpPr>
        <p:spPr>
          <a:xfrm>
            <a:off x="7886700" y="2667000"/>
            <a:ext cx="516167"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PM</a:t>
            </a:r>
            <a:r>
              <a:rPr lang="en-GB" sz="1800" baseline="-25000" smtClean="0">
                <a:solidFill>
                  <a:srgbClr val="0033CC"/>
                </a:solidFill>
                <a:latin typeface="Arial" pitchFamily="34" charset="0"/>
                <a:cs typeface="Arial" pitchFamily="34" charset="0"/>
              </a:rPr>
              <a:t>10</a:t>
            </a:r>
            <a:endParaRPr lang="en-GB" sz="1800" smtClean="0">
              <a:solidFill>
                <a:srgbClr val="0033CC"/>
              </a:solidFill>
              <a:latin typeface="Arial" pitchFamily="34" charset="0"/>
              <a:cs typeface="Arial" pitchFamily="34" charset="0"/>
            </a:endParaRPr>
          </a:p>
        </p:txBody>
      </p:sp>
      <p:sp>
        <p:nvSpPr>
          <p:cNvPr id="19" name="ZoneTexte 18"/>
          <p:cNvSpPr txBox="1"/>
          <p:nvPr/>
        </p:nvSpPr>
        <p:spPr>
          <a:xfrm>
            <a:off x="7886700" y="2209800"/>
            <a:ext cx="679673"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Ozone</a:t>
            </a:r>
          </a:p>
        </p:txBody>
      </p:sp>
      <p:sp>
        <p:nvSpPr>
          <p:cNvPr id="21" name="ZoneTexte 20"/>
          <p:cNvSpPr txBox="1"/>
          <p:nvPr/>
        </p:nvSpPr>
        <p:spPr>
          <a:xfrm>
            <a:off x="2647950" y="5715000"/>
            <a:ext cx="51296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2004</a:t>
            </a:r>
          </a:p>
        </p:txBody>
      </p:sp>
      <p:sp>
        <p:nvSpPr>
          <p:cNvPr id="22" name="ZoneTexte 21"/>
          <p:cNvSpPr txBox="1"/>
          <p:nvPr/>
        </p:nvSpPr>
        <p:spPr>
          <a:xfrm>
            <a:off x="4019550" y="5715000"/>
            <a:ext cx="51296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2006</a:t>
            </a:r>
          </a:p>
        </p:txBody>
      </p:sp>
      <p:sp>
        <p:nvSpPr>
          <p:cNvPr id="23" name="ZoneTexte 22"/>
          <p:cNvSpPr txBox="1"/>
          <p:nvPr/>
        </p:nvSpPr>
        <p:spPr>
          <a:xfrm>
            <a:off x="5410200" y="5715000"/>
            <a:ext cx="51296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2008</a:t>
            </a:r>
          </a:p>
        </p:txBody>
      </p:sp>
      <p:sp>
        <p:nvSpPr>
          <p:cNvPr id="24" name="ZoneTexte 23"/>
          <p:cNvSpPr txBox="1"/>
          <p:nvPr/>
        </p:nvSpPr>
        <p:spPr>
          <a:xfrm>
            <a:off x="6781800" y="5715000"/>
            <a:ext cx="51296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2010</a:t>
            </a:r>
          </a:p>
        </p:txBody>
      </p:sp>
      <p:sp>
        <p:nvSpPr>
          <p:cNvPr id="26" name="Rectangle 25"/>
          <p:cNvSpPr/>
          <p:nvPr/>
        </p:nvSpPr>
        <p:spPr>
          <a:xfrm>
            <a:off x="1123950" y="2171700"/>
            <a:ext cx="304800" cy="3619500"/>
          </a:xfrm>
          <a:prstGeom prst="rect">
            <a:avLst/>
          </a:prstGeom>
          <a:solidFill>
            <a:schemeClr val="bg1"/>
          </a:solidFill>
        </p:spPr>
        <p:txBody>
          <a:bodyPr wrap="none" rtlCol="0" anchor="ctr">
            <a:noAutofit/>
          </a:bodyPr>
          <a:lstStyle/>
          <a:p>
            <a:pPr algn="ctr"/>
            <a:endParaRPr lang="en-GB" sz="1800" smtClean="0">
              <a:solidFill>
                <a:srgbClr val="0033CC"/>
              </a:solidFill>
              <a:latin typeface="+mn-lt"/>
            </a:endParaRPr>
          </a:p>
        </p:txBody>
      </p:sp>
      <p:sp>
        <p:nvSpPr>
          <p:cNvPr id="20" name="ZoneTexte 19"/>
          <p:cNvSpPr txBox="1"/>
          <p:nvPr/>
        </p:nvSpPr>
        <p:spPr>
          <a:xfrm>
            <a:off x="1238250" y="5715000"/>
            <a:ext cx="51296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2002</a:t>
            </a:r>
          </a:p>
        </p:txBody>
      </p:sp>
      <p:sp>
        <p:nvSpPr>
          <p:cNvPr id="27" name="ZoneTexte 26"/>
          <p:cNvSpPr txBox="1"/>
          <p:nvPr/>
        </p:nvSpPr>
        <p:spPr>
          <a:xfrm>
            <a:off x="1033809" y="2152650"/>
            <a:ext cx="384721"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100</a:t>
            </a:r>
          </a:p>
        </p:txBody>
      </p:sp>
      <p:sp>
        <p:nvSpPr>
          <p:cNvPr id="28" name="ZoneTexte 27"/>
          <p:cNvSpPr txBox="1"/>
          <p:nvPr/>
        </p:nvSpPr>
        <p:spPr>
          <a:xfrm>
            <a:off x="1162050" y="2838450"/>
            <a:ext cx="256480"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80</a:t>
            </a:r>
          </a:p>
        </p:txBody>
      </p:sp>
      <p:sp>
        <p:nvSpPr>
          <p:cNvPr id="29" name="ZoneTexte 28"/>
          <p:cNvSpPr txBox="1"/>
          <p:nvPr/>
        </p:nvSpPr>
        <p:spPr>
          <a:xfrm>
            <a:off x="1162050" y="3505200"/>
            <a:ext cx="256480"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60</a:t>
            </a:r>
          </a:p>
        </p:txBody>
      </p:sp>
      <p:sp>
        <p:nvSpPr>
          <p:cNvPr id="30" name="ZoneTexte 29"/>
          <p:cNvSpPr txBox="1"/>
          <p:nvPr/>
        </p:nvSpPr>
        <p:spPr>
          <a:xfrm>
            <a:off x="1162050" y="4171950"/>
            <a:ext cx="256480"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40</a:t>
            </a:r>
          </a:p>
        </p:txBody>
      </p:sp>
      <p:sp>
        <p:nvSpPr>
          <p:cNvPr id="31" name="ZoneTexte 30"/>
          <p:cNvSpPr txBox="1"/>
          <p:nvPr/>
        </p:nvSpPr>
        <p:spPr>
          <a:xfrm>
            <a:off x="1162050" y="4838700"/>
            <a:ext cx="256480"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20</a:t>
            </a:r>
          </a:p>
        </p:txBody>
      </p:sp>
    </p:spTree>
    <p:extLst>
      <p:ext uri="{BB962C8B-B14F-4D97-AF65-F5344CB8AC3E}">
        <p14:creationId xmlns:p14="http://schemas.microsoft.com/office/powerpoint/2010/main" xmlns="" val="2031151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11279"/>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1866" y="1676400"/>
            <a:ext cx="6974284" cy="4295730"/>
          </a:xfrm>
          <a:prstGeom prst="rect">
            <a:avLst/>
          </a:prstGeom>
          <a:noFill/>
          <a:ln>
            <a:noFill/>
          </a:ln>
        </p:spPr>
      </p:pic>
      <p:sp>
        <p:nvSpPr>
          <p:cNvPr id="4" name="Titre 3"/>
          <p:cNvSpPr>
            <a:spLocks noGrp="1"/>
          </p:cNvSpPr>
          <p:nvPr>
            <p:ph type="title"/>
          </p:nvPr>
        </p:nvSpPr>
        <p:spPr/>
        <p:txBody>
          <a:bodyPr/>
          <a:lstStyle/>
          <a:p>
            <a:r>
              <a:rPr lang="en-US" smtClean="0"/>
              <a:t>Over the last 20 years, corrosion rates have globally decreased on ICP Materials observation sites</a:t>
            </a:r>
            <a:endParaRPr lang="en-GB"/>
          </a:p>
        </p:txBody>
      </p:sp>
      <p:pic>
        <p:nvPicPr>
          <p:cNvPr id="6" name="Bild 1" descr="kimab_cmyk"/>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935638" y="6469812"/>
            <a:ext cx="3232123" cy="487894"/>
          </a:xfrm>
          <a:prstGeom prst="rect">
            <a:avLst/>
          </a:prstGeom>
          <a:solidFill>
            <a:schemeClr val="bg1"/>
          </a:solidFill>
          <a:ln>
            <a:noFill/>
          </a:ln>
        </p:spPr>
      </p:pic>
      <p:sp>
        <p:nvSpPr>
          <p:cNvPr id="7" name="ZoneTexte 6"/>
          <p:cNvSpPr txBox="1"/>
          <p:nvPr/>
        </p:nvSpPr>
        <p:spPr>
          <a:xfrm rot="16200000">
            <a:off x="-1088408" y="3463684"/>
            <a:ext cx="2803653" cy="276999"/>
          </a:xfrm>
          <a:prstGeom prst="rect">
            <a:avLst/>
          </a:prstGeom>
          <a:solidFill>
            <a:schemeClr val="bg1"/>
          </a:solidFill>
        </p:spPr>
        <p:txBody>
          <a:bodyPr wrap="none" lIns="0" tIns="0" rIns="0" bIns="0" rtlCol="0">
            <a:spAutoFit/>
          </a:bodyPr>
          <a:lstStyle/>
          <a:p>
            <a:r>
              <a:rPr lang="en-GB" sz="1800" smtClean="0">
                <a:solidFill>
                  <a:srgbClr val="7030A0"/>
                </a:solidFill>
                <a:latin typeface="Arial" pitchFamily="34" charset="0"/>
                <a:cs typeface="Arial" pitchFamily="34" charset="0"/>
              </a:rPr>
              <a:t>SO</a:t>
            </a:r>
            <a:r>
              <a:rPr lang="en-GB" sz="1800" baseline="-25000" smtClean="0">
                <a:solidFill>
                  <a:srgbClr val="7030A0"/>
                </a:solidFill>
                <a:latin typeface="Arial" pitchFamily="34" charset="0"/>
                <a:cs typeface="Arial" pitchFamily="34" charset="0"/>
              </a:rPr>
              <a:t>2</a:t>
            </a:r>
            <a:r>
              <a:rPr lang="en-GB" sz="1800" smtClean="0">
                <a:solidFill>
                  <a:srgbClr val="7030A0"/>
                </a:solidFill>
                <a:latin typeface="Arial" pitchFamily="34" charset="0"/>
                <a:cs typeface="Arial" pitchFamily="34" charset="0"/>
              </a:rPr>
              <a:t> concentrations (µg/m</a:t>
            </a:r>
            <a:r>
              <a:rPr lang="en-GB" sz="1800" baseline="30000" smtClean="0">
                <a:solidFill>
                  <a:srgbClr val="7030A0"/>
                </a:solidFill>
                <a:latin typeface="Arial" pitchFamily="34" charset="0"/>
                <a:cs typeface="Arial" pitchFamily="34" charset="0"/>
              </a:rPr>
              <a:t>3</a:t>
            </a:r>
            <a:r>
              <a:rPr lang="en-GB" sz="1800" smtClean="0">
                <a:solidFill>
                  <a:srgbClr val="7030A0"/>
                </a:solidFill>
                <a:latin typeface="Arial" pitchFamily="34" charset="0"/>
                <a:cs typeface="Arial" pitchFamily="34" charset="0"/>
              </a:rPr>
              <a:t>)</a:t>
            </a:r>
          </a:p>
        </p:txBody>
      </p:sp>
      <p:sp>
        <p:nvSpPr>
          <p:cNvPr id="10" name="ZoneTexte 9"/>
          <p:cNvSpPr txBox="1"/>
          <p:nvPr/>
        </p:nvSpPr>
        <p:spPr>
          <a:xfrm>
            <a:off x="914400" y="4991100"/>
            <a:ext cx="128240"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0</a:t>
            </a:r>
          </a:p>
        </p:txBody>
      </p:sp>
      <p:sp>
        <p:nvSpPr>
          <p:cNvPr id="12" name="ZoneTexte 11"/>
          <p:cNvSpPr txBox="1"/>
          <p:nvPr/>
        </p:nvSpPr>
        <p:spPr>
          <a:xfrm>
            <a:off x="3905250" y="5581650"/>
            <a:ext cx="466153"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Year</a:t>
            </a:r>
          </a:p>
        </p:txBody>
      </p:sp>
      <p:pic>
        <p:nvPicPr>
          <p:cNvPr id="44037" name="Picture 5"/>
          <p:cNvPicPr>
            <a:picLocks noChangeAspect="1" noChangeArrowheads="1"/>
          </p:cNvPicPr>
          <p:nvPr/>
        </p:nvPicPr>
        <p:blipFill>
          <a:blip r:embed="rId5" cstate="print"/>
          <a:srcRect l="6905"/>
          <a:stretch>
            <a:fillRect/>
          </a:stretch>
        </p:blipFill>
        <p:spPr bwMode="auto">
          <a:xfrm>
            <a:off x="7277100" y="4419601"/>
            <a:ext cx="2895599" cy="2038349"/>
          </a:xfrm>
          <a:prstGeom prst="rect">
            <a:avLst/>
          </a:prstGeom>
          <a:noFill/>
          <a:ln w="9525">
            <a:noFill/>
            <a:miter lim="800000"/>
            <a:headEnd/>
            <a:tailEnd/>
          </a:ln>
        </p:spPr>
      </p:pic>
      <p:sp>
        <p:nvSpPr>
          <p:cNvPr id="18" name="Rectangle 17"/>
          <p:cNvSpPr/>
          <p:nvPr/>
        </p:nvSpPr>
        <p:spPr>
          <a:xfrm>
            <a:off x="508948" y="1828800"/>
            <a:ext cx="285750" cy="3962400"/>
          </a:xfrm>
          <a:prstGeom prst="rect">
            <a:avLst/>
          </a:prstGeom>
          <a:solidFill>
            <a:schemeClr val="bg1"/>
          </a:solidFill>
        </p:spPr>
        <p:txBody>
          <a:bodyPr wrap="none" rtlCol="0" anchor="ctr">
            <a:spAutoFit/>
          </a:bodyPr>
          <a:lstStyle/>
          <a:p>
            <a:pPr algn="ctr"/>
            <a:endParaRPr lang="en-GB" sz="1800" smtClean="0">
              <a:solidFill>
                <a:srgbClr val="0033CC"/>
              </a:solidFill>
              <a:latin typeface="+mn-lt"/>
            </a:endParaRPr>
          </a:p>
        </p:txBody>
      </p:sp>
      <p:sp>
        <p:nvSpPr>
          <p:cNvPr id="8" name="ZoneTexte 7"/>
          <p:cNvSpPr txBox="1"/>
          <p:nvPr/>
        </p:nvSpPr>
        <p:spPr>
          <a:xfrm rot="16200000">
            <a:off x="-849004" y="3463684"/>
            <a:ext cx="2992807" cy="276999"/>
          </a:xfrm>
          <a:prstGeom prst="rect">
            <a:avLst/>
          </a:prstGeom>
          <a:solidFill>
            <a:schemeClr val="bg1"/>
          </a:solidFill>
        </p:spPr>
        <p:txBody>
          <a:bodyPr wrap="none" lIns="0" tIns="0" rIns="0" bIns="0" rtlCol="0">
            <a:spAutoFit/>
          </a:bodyPr>
          <a:lstStyle/>
          <a:p>
            <a:r>
              <a:rPr lang="en-GB" sz="1800" smtClean="0">
                <a:solidFill>
                  <a:srgbClr val="0033CC"/>
                </a:solidFill>
                <a:latin typeface="Arial" pitchFamily="34" charset="0"/>
                <a:cs typeface="Arial" pitchFamily="34" charset="0"/>
              </a:rPr>
              <a:t>Losses due to corrosion (µm)</a:t>
            </a:r>
          </a:p>
        </p:txBody>
      </p:sp>
      <p:sp>
        <p:nvSpPr>
          <p:cNvPr id="19" name="Rectangle 18"/>
          <p:cNvSpPr/>
          <p:nvPr/>
        </p:nvSpPr>
        <p:spPr>
          <a:xfrm>
            <a:off x="8324965" y="249822"/>
            <a:ext cx="1866785" cy="340727"/>
          </a:xfrm>
          <a:prstGeom prst="rect">
            <a:avLst/>
          </a:prstGeom>
          <a:solidFill>
            <a:schemeClr val="accent3">
              <a:lumMod val="95000"/>
            </a:schemeClr>
          </a:solidFill>
        </p:spPr>
        <p:txBody>
          <a:bodyPr wrap="square" rtlCol="0" anchor="ctr">
            <a:spAutoFit/>
          </a:bodyPr>
          <a:lstStyle/>
          <a:p>
            <a:pPr algn="r"/>
            <a:r>
              <a:rPr lang="en-GB" sz="1600" smtClean="0">
                <a:solidFill>
                  <a:schemeClr val="bg2">
                    <a:lumMod val="75000"/>
                  </a:schemeClr>
                </a:solidFill>
                <a:latin typeface="+mn-lt"/>
              </a:rPr>
              <a:t>Trends</a:t>
            </a:r>
          </a:p>
        </p:txBody>
      </p:sp>
      <p:sp>
        <p:nvSpPr>
          <p:cNvPr id="13" name="ZoneTexte 12"/>
          <p:cNvSpPr txBox="1"/>
          <p:nvPr/>
        </p:nvSpPr>
        <p:spPr>
          <a:xfrm>
            <a:off x="1057835" y="6172803"/>
            <a:ext cx="7484100" cy="276999"/>
          </a:xfrm>
          <a:prstGeom prst="rect">
            <a:avLst/>
          </a:prstGeom>
          <a:solidFill>
            <a:schemeClr val="bg1"/>
          </a:solidFill>
        </p:spPr>
        <p:txBody>
          <a:bodyPr wrap="none" lIns="0" tIns="0" rIns="0" bIns="0" rtlCol="0">
            <a:spAutoFit/>
          </a:bodyPr>
          <a:lstStyle/>
          <a:p>
            <a:pPr>
              <a:buClr>
                <a:srgbClr val="0033CC"/>
              </a:buClr>
              <a:buFont typeface="Symbol" pitchFamily="18" charset="2"/>
              <a:buChar char=""/>
            </a:pPr>
            <a:r>
              <a:rPr lang="en-GB" sz="1800" smtClean="0">
                <a:solidFill>
                  <a:srgbClr val="0033CC"/>
                </a:solidFill>
                <a:latin typeface="Arial" pitchFamily="34" charset="0"/>
                <a:cs typeface="Arial" pitchFamily="34" charset="0"/>
              </a:rPr>
              <a:t>     Corrosion losses averages on 20 ICP Materials sites across Europe</a:t>
            </a:r>
          </a:p>
        </p:txBody>
      </p:sp>
      <p:sp>
        <p:nvSpPr>
          <p:cNvPr id="14" name="Rectangle 13"/>
          <p:cNvSpPr/>
          <p:nvPr/>
        </p:nvSpPr>
        <p:spPr>
          <a:xfrm>
            <a:off x="3323962" y="6708294"/>
            <a:ext cx="3385799" cy="338554"/>
          </a:xfrm>
          <a:prstGeom prst="rect">
            <a:avLst/>
          </a:prstGeom>
          <a:solidFill>
            <a:schemeClr val="bg1"/>
          </a:solidFill>
        </p:spPr>
        <p:txBody>
          <a:bodyPr wrap="square">
            <a:spAutoFit/>
          </a:bodyPr>
          <a:lstStyle/>
          <a:p>
            <a:pPr marL="0" lvl="1"/>
            <a:r>
              <a:rPr lang="fr-FR" altLang="en-US" sz="1600" i="1" smtClean="0">
                <a:latin typeface="Calibri" pitchFamily="34" charset="0"/>
              </a:rPr>
              <a:t>Tidblad et al, 2014, ICP Materials N°76</a:t>
            </a:r>
            <a:endParaRPr lang="en-GB" altLang="en-US" sz="1600" i="1" dirty="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ineris-Al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èm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1800" smtClean="0">
            <a:solidFill>
              <a:srgbClr val="0033CC"/>
            </a:solidFill>
            <a:latin typeface="+mn-lt"/>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Lucida Sans Unicode" pitchFamily="34" charset="0"/>
          </a:defRPr>
        </a:defPPr>
      </a:lstStyle>
    </a:lnDef>
    <a:txDef>
      <a:spPr>
        <a:solidFill>
          <a:schemeClr val="bg1"/>
        </a:solidFill>
      </a:spPr>
      <a:bodyPr wrap="none" lIns="0" tIns="0" rIns="0" bIns="0" rtlCol="0">
        <a:spAutoFit/>
      </a:bodyPr>
      <a:lstStyle>
        <a:defPPr>
          <a:defRPr sz="1800" smtClean="0">
            <a:solidFill>
              <a:srgbClr val="0033CC"/>
            </a:solidFill>
            <a:latin typeface="Arial" pitchFamily="34" charset="0"/>
            <a:cs typeface="Arial" pitchFamily="34" charset="0"/>
          </a:defRPr>
        </a:defPPr>
      </a:lstStyle>
    </a:tx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ppt-ineris-Ale</Template>
  <TotalTime>1882</TotalTime>
  <Words>2386</Words>
  <Application>Microsoft Office PowerPoint</Application>
  <PresentationFormat>Personnalisé</PresentationFormat>
  <Paragraphs>289</Paragraphs>
  <Slides>22</Slides>
  <Notes>16</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24" baseType="lpstr">
      <vt:lpstr>ppt-ineris-Ale</vt:lpstr>
      <vt:lpstr>Image bitmap</vt:lpstr>
      <vt:lpstr>Diapositive 1</vt:lpstr>
      <vt:lpstr>What can be learnt from more than 25 years of work on effects on air pollution within the UNECE community?</vt:lpstr>
      <vt:lpstr>Effects of atmospheric pollution on human and its environment are now well established</vt:lpstr>
      <vt:lpstr>Human health in urban areas is affected by ozone and PM10 levels above WHO AQ Guidelines</vt:lpstr>
      <vt:lpstr>Air pollution corrodes and soils materials increasing maintenance costs for built structures</vt:lpstr>
      <vt:lpstr>In rivers and lakes, acidification impacts have been reduced but there are still regions with little signs of improvements</vt:lpstr>
      <vt:lpstr>Observations in forests provided evidence for a decline in biodiversity when critical loads are exceeded</vt:lpstr>
      <vt:lpstr>Exposure of human to atmospheric pollutants continues causing lung and heart diseases</vt:lpstr>
      <vt:lpstr>Over the last 20 years, corrosion rates have globally decreased on ICP Materials observation sites</vt:lpstr>
      <vt:lpstr>Observations by ICP Waters have shown trends in chemistry and biology in different regions</vt:lpstr>
      <vt:lpstr>In forest catchments, S release has been larger than S deposition since 2000 while deposited N remained stored</vt:lpstr>
      <vt:lpstr>PCB concentrations in fish are decreasing as a consequence of regulation</vt:lpstr>
      <vt:lpstr>Decline heavy metal concentration mosses supports EMEP modelled deposition (1990 – 2010)</vt:lpstr>
      <vt:lpstr>Exceedances and areas at risk of nutrient nitrogen are decreasing but still concern more than 50% of Europe</vt:lpstr>
      <vt:lpstr>Critical level approach is used to assess the evolution of yield loss wheat due to ozone </vt:lpstr>
      <vt:lpstr>The worst may have been avoided but effects monitoring and modelling show that  there are still problems ahead of us</vt:lpstr>
      <vt:lpstr>Comparisons of effects trends with depositions and emissions trends contribute to a better understanding of processes, delay times and policy efficiencies</vt:lpstr>
      <vt:lpstr>Trend assessment report WGE</vt:lpstr>
      <vt:lpstr>Contribution from EMEP to WGE assessment (on going discussion)</vt:lpstr>
      <vt:lpstr>Thank you for your attention</vt:lpstr>
      <vt:lpstr>ICP Waters regions</vt:lpstr>
      <vt:lpstr>A systematic comparison with air quality trends may help to understand delays in the observation of effects after emission have been reduced. </vt:lpstr>
    </vt:vector>
  </TitlesOfParts>
  <Company>INERIS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Anne Christine Le Gall</dc:creator>
  <cp:lastModifiedBy>DSI</cp:lastModifiedBy>
  <cp:revision>42</cp:revision>
  <cp:lastPrinted>2003-08-19T11:33:37Z</cp:lastPrinted>
  <dcterms:created xsi:type="dcterms:W3CDTF">2014-10-27T08:51:09Z</dcterms:created>
  <dcterms:modified xsi:type="dcterms:W3CDTF">2014-11-18T14:54:57Z</dcterms:modified>
</cp:coreProperties>
</file>